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83"/>
  </p:notesMasterIdLst>
  <p:sldIdLst>
    <p:sldId id="256" r:id="rId2"/>
    <p:sldId id="262" r:id="rId3"/>
    <p:sldId id="358" r:id="rId4"/>
    <p:sldId id="259" r:id="rId5"/>
    <p:sldId id="257" r:id="rId6"/>
    <p:sldId id="288" r:id="rId7"/>
    <p:sldId id="284" r:id="rId8"/>
    <p:sldId id="359" r:id="rId9"/>
    <p:sldId id="360" r:id="rId10"/>
    <p:sldId id="361" r:id="rId11"/>
    <p:sldId id="362" r:id="rId12"/>
    <p:sldId id="363" r:id="rId13"/>
    <p:sldId id="364" r:id="rId14"/>
    <p:sldId id="365" r:id="rId15"/>
    <p:sldId id="366" r:id="rId16"/>
    <p:sldId id="367" r:id="rId17"/>
    <p:sldId id="368" r:id="rId18"/>
    <p:sldId id="369" r:id="rId19"/>
    <p:sldId id="285" r:id="rId20"/>
    <p:sldId id="290" r:id="rId21"/>
    <p:sldId id="291" r:id="rId22"/>
    <p:sldId id="292" r:id="rId23"/>
    <p:sldId id="293" r:id="rId24"/>
    <p:sldId id="294" r:id="rId25"/>
    <p:sldId id="295" r:id="rId26"/>
    <p:sldId id="296" r:id="rId27"/>
    <p:sldId id="299" r:id="rId28"/>
    <p:sldId id="300" r:id="rId29"/>
    <p:sldId id="301" r:id="rId30"/>
    <p:sldId id="302" r:id="rId31"/>
    <p:sldId id="303" r:id="rId32"/>
    <p:sldId id="304" r:id="rId33"/>
    <p:sldId id="297" r:id="rId34"/>
    <p:sldId id="298" r:id="rId35"/>
    <p:sldId id="305" r:id="rId36"/>
    <p:sldId id="347" r:id="rId37"/>
    <p:sldId id="306" r:id="rId38"/>
    <p:sldId id="307" r:id="rId39"/>
    <p:sldId id="308" r:id="rId40"/>
    <p:sldId id="309" r:id="rId41"/>
    <p:sldId id="310" r:id="rId42"/>
    <p:sldId id="348" r:id="rId43"/>
    <p:sldId id="311" r:id="rId44"/>
    <p:sldId id="312" r:id="rId45"/>
    <p:sldId id="317" r:id="rId46"/>
    <p:sldId id="318" r:id="rId47"/>
    <p:sldId id="349" r:id="rId48"/>
    <p:sldId id="319" r:id="rId49"/>
    <p:sldId id="315" r:id="rId50"/>
    <p:sldId id="320" r:id="rId51"/>
    <p:sldId id="321" r:id="rId52"/>
    <p:sldId id="322" r:id="rId53"/>
    <p:sldId id="350" r:id="rId54"/>
    <p:sldId id="323" r:id="rId55"/>
    <p:sldId id="316" r:id="rId56"/>
    <p:sldId id="324" r:id="rId57"/>
    <p:sldId id="325" r:id="rId58"/>
    <p:sldId id="326" r:id="rId59"/>
    <p:sldId id="327" r:id="rId60"/>
    <p:sldId id="346" r:id="rId61"/>
    <p:sldId id="328" r:id="rId62"/>
    <p:sldId id="351" r:id="rId63"/>
    <p:sldId id="329" r:id="rId64"/>
    <p:sldId id="330" r:id="rId65"/>
    <p:sldId id="331" r:id="rId66"/>
    <p:sldId id="332" r:id="rId67"/>
    <p:sldId id="333" r:id="rId68"/>
    <p:sldId id="334" r:id="rId69"/>
    <p:sldId id="352" r:id="rId70"/>
    <p:sldId id="335" r:id="rId71"/>
    <p:sldId id="336" r:id="rId72"/>
    <p:sldId id="354" r:id="rId73"/>
    <p:sldId id="337" r:id="rId74"/>
    <p:sldId id="353" r:id="rId75"/>
    <p:sldId id="338" r:id="rId76"/>
    <p:sldId id="339" r:id="rId77"/>
    <p:sldId id="340" r:id="rId78"/>
    <p:sldId id="355" r:id="rId79"/>
    <p:sldId id="341" r:id="rId80"/>
    <p:sldId id="356" r:id="rId81"/>
    <p:sldId id="278" r:id="rId82"/>
  </p:sldIdLst>
  <p:sldSz cx="9144000" cy="6858000" type="letter"/>
  <p:notesSz cx="6858000" cy="9144000"/>
  <p:embeddedFontLst>
    <p:embeddedFont>
      <p:font typeface="Source Sans Pro" panose="020B060402020202020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C8AA"/>
    <a:srgbClr val="12C4A6"/>
    <a:srgbClr val="FFFF66"/>
    <a:srgbClr val="FF9966"/>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BD000A-873E-45A2-BE6C-E17FD055B38C}">
  <a:tblStyle styleId="{AEBD000A-873E-45A2-BE6C-E17FD055B38C}"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10" autoAdjust="0"/>
  </p:normalViewPr>
  <p:slideViewPr>
    <p:cSldViewPr snapToGrid="0">
      <p:cViewPr varScale="1">
        <p:scale>
          <a:sx n="80" d="100"/>
          <a:sy n="80" d="100"/>
        </p:scale>
        <p:origin x="73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400"/>
              <a:buChar char="●"/>
              <a:defRPr sz="1100"/>
            </a:lvl1pPr>
            <a:lvl2pPr lvl="1">
              <a:spcBef>
                <a:spcPts val="0"/>
              </a:spcBef>
              <a:buSzPts val="1400"/>
              <a:buChar char="○"/>
              <a:defRPr sz="1100"/>
            </a:lvl2pPr>
            <a:lvl3pPr lvl="2">
              <a:spcBef>
                <a:spcPts val="0"/>
              </a:spcBef>
              <a:buSzPts val="1400"/>
              <a:buChar char="■"/>
              <a:defRPr sz="1100"/>
            </a:lvl3pPr>
            <a:lvl4pPr lvl="3">
              <a:spcBef>
                <a:spcPts val="0"/>
              </a:spcBef>
              <a:buSzPts val="1400"/>
              <a:buChar char="●"/>
              <a:defRPr sz="1100"/>
            </a:lvl4pPr>
            <a:lvl5pPr lvl="4">
              <a:spcBef>
                <a:spcPts val="0"/>
              </a:spcBef>
              <a:buSzPts val="1400"/>
              <a:buChar char="○"/>
              <a:defRPr sz="1100"/>
            </a:lvl5pPr>
            <a:lvl6pPr lvl="5">
              <a:spcBef>
                <a:spcPts val="0"/>
              </a:spcBef>
              <a:buSzPts val="1400"/>
              <a:buChar char="■"/>
              <a:defRPr sz="1100"/>
            </a:lvl6pPr>
            <a:lvl7pPr lvl="6">
              <a:spcBef>
                <a:spcPts val="0"/>
              </a:spcBef>
              <a:buSzPts val="1400"/>
              <a:buChar char="●"/>
              <a:defRPr sz="1100"/>
            </a:lvl7pPr>
            <a:lvl8pPr lvl="7">
              <a:spcBef>
                <a:spcPts val="0"/>
              </a:spcBef>
              <a:buSzPts val="1400"/>
              <a:buChar char="○"/>
              <a:defRPr sz="1100"/>
            </a:lvl8pPr>
            <a:lvl9pPr lvl="8">
              <a:spcBef>
                <a:spcPts val="0"/>
              </a:spcBef>
              <a:buSzPts val="1400"/>
              <a:buChar char="■"/>
              <a:defRPr sz="1100"/>
            </a:lvl9pPr>
          </a:lstStyle>
          <a:p>
            <a:endParaRPr/>
          </a:p>
        </p:txBody>
      </p:sp>
    </p:spTree>
    <p:extLst>
      <p:ext uri="{BB962C8B-B14F-4D97-AF65-F5344CB8AC3E}">
        <p14:creationId xmlns:p14="http://schemas.microsoft.com/office/powerpoint/2010/main" val="294289241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514930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67293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416215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76742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256050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376539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559859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00C5B9"/>
        </a:solidFill>
        <a:effectLst/>
      </p:bgPr>
    </p:bg>
    <p:spTree>
      <p:nvGrpSpPr>
        <p:cNvPr id="1" name="Shape 8"/>
        <p:cNvGrpSpPr/>
        <p:nvPr/>
      </p:nvGrpSpPr>
      <p:grpSpPr>
        <a:xfrm>
          <a:off x="0" y="0"/>
          <a:ext cx="0" cy="0"/>
          <a:chOff x="0" y="0"/>
          <a:chExt cx="0" cy="0"/>
        </a:xfrm>
      </p:grpSpPr>
      <p:sp>
        <p:nvSpPr>
          <p:cNvPr id="9" name="Shape 9"/>
          <p:cNvSpPr/>
          <p:nvPr/>
        </p:nvSpPr>
        <p:spPr>
          <a:xfrm>
            <a:off x="181050" y="168450"/>
            <a:ext cx="8781900" cy="6521100"/>
          </a:xfrm>
          <a:prstGeom prst="rect">
            <a:avLst/>
          </a:prstGeom>
          <a:solidFill>
            <a:srgbClr val="2F3848"/>
          </a:solidFill>
          <a:ln>
            <a:noFill/>
          </a:ln>
        </p:spPr>
        <p:txBody>
          <a:bodyPr wrap="square" lIns="91425" tIns="91425" rIns="91425" bIns="91425" anchor="ctr" anchorCtr="0">
            <a:noAutofit/>
          </a:bodyPr>
          <a:lstStyle/>
          <a:p>
            <a:pPr marL="0" lvl="0" indent="0">
              <a:spcBef>
                <a:spcPts val="0"/>
              </a:spcBef>
              <a:buNone/>
            </a:pPr>
            <a:endParaRPr/>
          </a:p>
        </p:txBody>
      </p:sp>
      <p:sp>
        <p:nvSpPr>
          <p:cNvPr id="10" name="Shape 10"/>
          <p:cNvSpPr txBox="1">
            <a:spLocks noGrp="1"/>
          </p:cNvSpPr>
          <p:nvPr>
            <p:ph type="ctrTitle"/>
          </p:nvPr>
        </p:nvSpPr>
        <p:spPr>
          <a:xfrm>
            <a:off x="1692000" y="3265350"/>
            <a:ext cx="5760000" cy="1546500"/>
          </a:xfrm>
          <a:prstGeom prst="rect">
            <a:avLst/>
          </a:prstGeom>
        </p:spPr>
        <p:txBody>
          <a:bodyPr wrap="square" lIns="91425" tIns="91425" rIns="91425" bIns="91425" anchor="t" anchorCtr="0"/>
          <a:lstStyle>
            <a:lvl1pPr lvl="0" algn="ctr">
              <a:spcBef>
                <a:spcPts val="0"/>
              </a:spcBef>
              <a:buClr>
                <a:srgbClr val="F05768"/>
              </a:buClr>
              <a:buSzPts val="4800"/>
              <a:buNone/>
              <a:defRPr sz="4800">
                <a:solidFill>
                  <a:srgbClr val="F05768"/>
                </a:solidFill>
              </a:defRPr>
            </a:lvl1pPr>
            <a:lvl2pPr lvl="1" algn="ctr">
              <a:spcBef>
                <a:spcPts val="0"/>
              </a:spcBef>
              <a:buClr>
                <a:srgbClr val="F05768"/>
              </a:buClr>
              <a:buSzPts val="4800"/>
              <a:buNone/>
              <a:defRPr sz="4800">
                <a:solidFill>
                  <a:srgbClr val="F05768"/>
                </a:solidFill>
              </a:defRPr>
            </a:lvl2pPr>
            <a:lvl3pPr lvl="2" algn="ctr">
              <a:spcBef>
                <a:spcPts val="0"/>
              </a:spcBef>
              <a:buClr>
                <a:srgbClr val="F05768"/>
              </a:buClr>
              <a:buSzPts val="4800"/>
              <a:buNone/>
              <a:defRPr sz="4800">
                <a:solidFill>
                  <a:srgbClr val="F05768"/>
                </a:solidFill>
              </a:defRPr>
            </a:lvl3pPr>
            <a:lvl4pPr lvl="3" algn="ctr">
              <a:spcBef>
                <a:spcPts val="0"/>
              </a:spcBef>
              <a:buClr>
                <a:srgbClr val="F05768"/>
              </a:buClr>
              <a:buSzPts val="4800"/>
              <a:buNone/>
              <a:defRPr sz="4800">
                <a:solidFill>
                  <a:srgbClr val="F05768"/>
                </a:solidFill>
              </a:defRPr>
            </a:lvl4pPr>
            <a:lvl5pPr lvl="4" algn="ctr">
              <a:spcBef>
                <a:spcPts val="0"/>
              </a:spcBef>
              <a:buClr>
                <a:srgbClr val="F05768"/>
              </a:buClr>
              <a:buSzPts val="4800"/>
              <a:buNone/>
              <a:defRPr sz="4800">
                <a:solidFill>
                  <a:srgbClr val="F05768"/>
                </a:solidFill>
              </a:defRPr>
            </a:lvl5pPr>
            <a:lvl6pPr lvl="5" algn="ctr">
              <a:spcBef>
                <a:spcPts val="0"/>
              </a:spcBef>
              <a:buClr>
                <a:srgbClr val="F05768"/>
              </a:buClr>
              <a:buSzPts val="4800"/>
              <a:buNone/>
              <a:defRPr sz="4800">
                <a:solidFill>
                  <a:srgbClr val="F05768"/>
                </a:solidFill>
              </a:defRPr>
            </a:lvl6pPr>
            <a:lvl7pPr lvl="6" algn="ctr">
              <a:spcBef>
                <a:spcPts val="0"/>
              </a:spcBef>
              <a:buClr>
                <a:srgbClr val="F05768"/>
              </a:buClr>
              <a:buSzPts val="4800"/>
              <a:buNone/>
              <a:defRPr sz="4800">
                <a:solidFill>
                  <a:srgbClr val="F05768"/>
                </a:solidFill>
              </a:defRPr>
            </a:lvl7pPr>
            <a:lvl8pPr lvl="7" algn="ctr">
              <a:spcBef>
                <a:spcPts val="0"/>
              </a:spcBef>
              <a:buClr>
                <a:srgbClr val="F05768"/>
              </a:buClr>
              <a:buSzPts val="4800"/>
              <a:buNone/>
              <a:defRPr sz="4800">
                <a:solidFill>
                  <a:srgbClr val="F05768"/>
                </a:solidFill>
              </a:defRPr>
            </a:lvl8pPr>
            <a:lvl9pPr lvl="8" algn="ctr">
              <a:spcBef>
                <a:spcPts val="0"/>
              </a:spcBef>
              <a:buClr>
                <a:srgbClr val="F05768"/>
              </a:buClr>
              <a:buSzPts val="4800"/>
              <a:buNone/>
              <a:defRPr sz="4800">
                <a:solidFill>
                  <a:srgbClr val="F05768"/>
                </a:solidFill>
              </a:defRPr>
            </a:lvl9pPr>
          </a:lstStyle>
          <a:p>
            <a:endParaRPr/>
          </a:p>
        </p:txBody>
      </p:sp>
      <p:sp>
        <p:nvSpPr>
          <p:cNvPr id="11" name="Shape 11"/>
          <p:cNvSpPr/>
          <p:nvPr/>
        </p:nvSpPr>
        <p:spPr>
          <a:xfrm>
            <a:off x="3855150" y="1840275"/>
            <a:ext cx="1433700" cy="955800"/>
          </a:xfrm>
          <a:prstGeom prst="wedgeRectCallout">
            <a:avLst>
              <a:gd name="adj1" fmla="val 8366"/>
              <a:gd name="adj2" fmla="val 80819"/>
            </a:avLst>
          </a:prstGeom>
          <a:noFill/>
          <a:ln w="114300" cap="flat" cmpd="sng">
            <a:solidFill>
              <a:srgbClr val="F05768"/>
            </a:solidFill>
            <a:prstDash val="solid"/>
            <a:miter lim="8000"/>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teal">
    <p:bg>
      <p:bgPr>
        <a:solidFill>
          <a:srgbClr val="6CF3CE"/>
        </a:solidFill>
        <a:effectLst/>
      </p:bgPr>
    </p:bg>
    <p:spTree>
      <p:nvGrpSpPr>
        <p:cNvPr id="1" name="Shape 12"/>
        <p:cNvGrpSpPr/>
        <p:nvPr/>
      </p:nvGrpSpPr>
      <p:grpSpPr>
        <a:xfrm>
          <a:off x="0" y="0"/>
          <a:ext cx="0" cy="0"/>
          <a:chOff x="0" y="0"/>
          <a:chExt cx="0" cy="0"/>
        </a:xfrm>
      </p:grpSpPr>
      <p:sp>
        <p:nvSpPr>
          <p:cNvPr id="13" name="Shape 13"/>
          <p:cNvSpPr/>
          <p:nvPr/>
        </p:nvSpPr>
        <p:spPr>
          <a:xfrm>
            <a:off x="181050" y="168450"/>
            <a:ext cx="8781900" cy="6521100"/>
          </a:xfrm>
          <a:prstGeom prst="rect">
            <a:avLst/>
          </a:prstGeom>
          <a:solidFill>
            <a:srgbClr val="00C5B9"/>
          </a:solidFill>
          <a:ln>
            <a:noFill/>
          </a:ln>
        </p:spPr>
        <p:txBody>
          <a:bodyPr wrap="square" lIns="91425" tIns="91425" rIns="91425" bIns="91425" anchor="ctr" anchorCtr="0">
            <a:noAutofit/>
          </a:bodyPr>
          <a:lstStyle/>
          <a:p>
            <a:pPr marL="0" lvl="0" indent="0" rtl="0">
              <a:spcBef>
                <a:spcPts val="0"/>
              </a:spcBef>
              <a:buNone/>
            </a:pPr>
            <a:endParaRPr/>
          </a:p>
        </p:txBody>
      </p:sp>
      <p:sp>
        <p:nvSpPr>
          <p:cNvPr id="14" name="Shape 14"/>
          <p:cNvSpPr txBox="1">
            <a:spLocks noGrp="1"/>
          </p:cNvSpPr>
          <p:nvPr>
            <p:ph type="ctrTitle"/>
          </p:nvPr>
        </p:nvSpPr>
        <p:spPr>
          <a:xfrm>
            <a:off x="665225" y="2018025"/>
            <a:ext cx="4927500" cy="1546500"/>
          </a:xfrm>
          <a:prstGeom prst="rect">
            <a:avLst/>
          </a:prstGeom>
        </p:spPr>
        <p:txBody>
          <a:bodyPr wrap="square" lIns="91425" tIns="91425" rIns="91425" bIns="91425" anchor="b" anchorCtr="0"/>
          <a:lstStyle>
            <a:lvl1pPr lvl="0" algn="l" rtl="0">
              <a:spcBef>
                <a:spcPts val="0"/>
              </a:spcBef>
              <a:buClr>
                <a:srgbClr val="FFFFFF"/>
              </a:buClr>
              <a:buSzPts val="4800"/>
              <a:buNone/>
              <a:defRPr sz="4800">
                <a:solidFill>
                  <a:srgbClr val="FFFFFF"/>
                </a:solidFill>
              </a:defRPr>
            </a:lvl1pPr>
            <a:lvl2pPr lvl="1" algn="l" rtl="0">
              <a:spcBef>
                <a:spcPts val="0"/>
              </a:spcBef>
              <a:buClr>
                <a:srgbClr val="FFFFFF"/>
              </a:buClr>
              <a:buSzPts val="4800"/>
              <a:buNone/>
              <a:defRPr sz="4800">
                <a:solidFill>
                  <a:srgbClr val="FFFFFF"/>
                </a:solidFill>
              </a:defRPr>
            </a:lvl2pPr>
            <a:lvl3pPr lvl="2" algn="l" rtl="0">
              <a:spcBef>
                <a:spcPts val="0"/>
              </a:spcBef>
              <a:buClr>
                <a:srgbClr val="FFFFFF"/>
              </a:buClr>
              <a:buSzPts val="4800"/>
              <a:buNone/>
              <a:defRPr sz="4800">
                <a:solidFill>
                  <a:srgbClr val="FFFFFF"/>
                </a:solidFill>
              </a:defRPr>
            </a:lvl3pPr>
            <a:lvl4pPr lvl="3" algn="l" rtl="0">
              <a:spcBef>
                <a:spcPts val="0"/>
              </a:spcBef>
              <a:buClr>
                <a:srgbClr val="FFFFFF"/>
              </a:buClr>
              <a:buSzPts val="4800"/>
              <a:buNone/>
              <a:defRPr sz="4800">
                <a:solidFill>
                  <a:srgbClr val="FFFFFF"/>
                </a:solidFill>
              </a:defRPr>
            </a:lvl4pPr>
            <a:lvl5pPr lvl="4" algn="l" rtl="0">
              <a:spcBef>
                <a:spcPts val="0"/>
              </a:spcBef>
              <a:buClr>
                <a:srgbClr val="FFFFFF"/>
              </a:buClr>
              <a:buSzPts val="4800"/>
              <a:buNone/>
              <a:defRPr sz="4800">
                <a:solidFill>
                  <a:srgbClr val="FFFFFF"/>
                </a:solidFill>
              </a:defRPr>
            </a:lvl5pPr>
            <a:lvl6pPr lvl="5" algn="l" rtl="0">
              <a:spcBef>
                <a:spcPts val="0"/>
              </a:spcBef>
              <a:buClr>
                <a:srgbClr val="FFFFFF"/>
              </a:buClr>
              <a:buSzPts val="4800"/>
              <a:buNone/>
              <a:defRPr sz="4800">
                <a:solidFill>
                  <a:srgbClr val="FFFFFF"/>
                </a:solidFill>
              </a:defRPr>
            </a:lvl6pPr>
            <a:lvl7pPr lvl="6" algn="l" rtl="0">
              <a:spcBef>
                <a:spcPts val="0"/>
              </a:spcBef>
              <a:buClr>
                <a:srgbClr val="FFFFFF"/>
              </a:buClr>
              <a:buSzPts val="4800"/>
              <a:buNone/>
              <a:defRPr sz="4800">
                <a:solidFill>
                  <a:srgbClr val="FFFFFF"/>
                </a:solidFill>
              </a:defRPr>
            </a:lvl7pPr>
            <a:lvl8pPr lvl="7" algn="l" rtl="0">
              <a:spcBef>
                <a:spcPts val="0"/>
              </a:spcBef>
              <a:buClr>
                <a:srgbClr val="FFFFFF"/>
              </a:buClr>
              <a:buSzPts val="4800"/>
              <a:buNone/>
              <a:defRPr sz="4800">
                <a:solidFill>
                  <a:srgbClr val="FFFFFF"/>
                </a:solidFill>
              </a:defRPr>
            </a:lvl8pPr>
            <a:lvl9pPr lvl="8" algn="l" rtl="0">
              <a:spcBef>
                <a:spcPts val="0"/>
              </a:spcBef>
              <a:buClr>
                <a:srgbClr val="FFFFFF"/>
              </a:buClr>
              <a:buSzPts val="4800"/>
              <a:buNone/>
              <a:defRPr sz="4800">
                <a:solidFill>
                  <a:srgbClr val="FFFFFF"/>
                </a:solidFill>
              </a:defRPr>
            </a:lvl9pPr>
          </a:lstStyle>
          <a:p>
            <a:endParaRPr/>
          </a:p>
        </p:txBody>
      </p:sp>
      <p:sp>
        <p:nvSpPr>
          <p:cNvPr id="15" name="Shape 15"/>
          <p:cNvSpPr txBox="1">
            <a:spLocks noGrp="1"/>
          </p:cNvSpPr>
          <p:nvPr>
            <p:ph type="subTitle" idx="1"/>
          </p:nvPr>
        </p:nvSpPr>
        <p:spPr>
          <a:xfrm>
            <a:off x="854252" y="3922275"/>
            <a:ext cx="3815400" cy="993900"/>
          </a:xfrm>
          <a:prstGeom prst="rect">
            <a:avLst/>
          </a:prstGeom>
          <a:ln w="114300" cap="flat" cmpd="sng">
            <a:solidFill>
              <a:srgbClr val="FFFFFF"/>
            </a:solidFill>
            <a:prstDash val="solid"/>
            <a:miter lim="8000"/>
            <a:headEnd type="none" w="med" len="med"/>
            <a:tailEnd type="none" w="med" len="med"/>
          </a:ln>
        </p:spPr>
        <p:txBody>
          <a:bodyPr wrap="square" lIns="91425" tIns="91425" rIns="91425" bIns="91425" anchor="ctr" anchorCtr="0"/>
          <a:lstStyle>
            <a:lvl1pPr lvl="0"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1pPr>
            <a:lvl2pPr lvl="1" rtl="0">
              <a:spcBef>
                <a:spcPts val="0"/>
              </a:spcBef>
              <a:buClr>
                <a:srgbClr val="FFFFFF"/>
              </a:buClr>
              <a:buSzPts val="2400"/>
              <a:buFont typeface="Source Sans Pro"/>
              <a:buNone/>
              <a:defRPr>
                <a:solidFill>
                  <a:srgbClr val="FFFFFF"/>
                </a:solidFill>
                <a:latin typeface="Source Sans Pro"/>
                <a:ea typeface="Source Sans Pro"/>
                <a:cs typeface="Source Sans Pro"/>
                <a:sym typeface="Source Sans Pro"/>
              </a:defRPr>
            </a:lvl2pPr>
            <a:lvl3pPr lvl="2" rtl="0">
              <a:spcBef>
                <a:spcPts val="0"/>
              </a:spcBef>
              <a:buClr>
                <a:srgbClr val="FFFFFF"/>
              </a:buClr>
              <a:buSzPts val="2400"/>
              <a:buFont typeface="Source Sans Pro"/>
              <a:buNone/>
              <a:defRPr>
                <a:solidFill>
                  <a:srgbClr val="FFFFFF"/>
                </a:solidFill>
                <a:latin typeface="Source Sans Pro"/>
                <a:ea typeface="Source Sans Pro"/>
                <a:cs typeface="Source Sans Pro"/>
                <a:sym typeface="Source Sans Pro"/>
              </a:defRPr>
            </a:lvl3pPr>
            <a:lvl4pPr lvl="3"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4pPr>
            <a:lvl5pPr lvl="4"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5pPr>
            <a:lvl6pPr lvl="5"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6pPr>
            <a:lvl7pPr lvl="6"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7pPr>
            <a:lvl8pPr lvl="7"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8pPr>
            <a:lvl9pPr lvl="8"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9pPr>
          </a:lstStyle>
          <a:p>
            <a:endParaRPr/>
          </a:p>
        </p:txBody>
      </p:sp>
      <p:sp>
        <p:nvSpPr>
          <p:cNvPr id="16" name="Shape 16"/>
          <p:cNvSpPr/>
          <p:nvPr/>
        </p:nvSpPr>
        <p:spPr>
          <a:xfrm>
            <a:off x="1139933" y="3640725"/>
            <a:ext cx="274800" cy="274800"/>
          </a:xfrm>
          <a:prstGeom prst="rtTriangle">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ubtitle pink">
    <p:bg>
      <p:bgPr>
        <a:solidFill>
          <a:srgbClr val="FD8E80"/>
        </a:solidFill>
        <a:effectLst/>
      </p:bgPr>
    </p:bg>
    <p:spTree>
      <p:nvGrpSpPr>
        <p:cNvPr id="1" name="Shape 17"/>
        <p:cNvGrpSpPr/>
        <p:nvPr/>
      </p:nvGrpSpPr>
      <p:grpSpPr>
        <a:xfrm>
          <a:off x="0" y="0"/>
          <a:ext cx="0" cy="0"/>
          <a:chOff x="0" y="0"/>
          <a:chExt cx="0" cy="0"/>
        </a:xfrm>
      </p:grpSpPr>
      <p:sp>
        <p:nvSpPr>
          <p:cNvPr id="18" name="Shape 18"/>
          <p:cNvSpPr/>
          <p:nvPr/>
        </p:nvSpPr>
        <p:spPr>
          <a:xfrm>
            <a:off x="181050" y="168450"/>
            <a:ext cx="8781900" cy="6521100"/>
          </a:xfrm>
          <a:prstGeom prst="rect">
            <a:avLst/>
          </a:prstGeom>
          <a:solidFill>
            <a:srgbClr val="F05768"/>
          </a:solidFill>
          <a:ln>
            <a:noFill/>
          </a:ln>
        </p:spPr>
        <p:txBody>
          <a:bodyPr wrap="square" lIns="91425" tIns="91425" rIns="91425" bIns="91425" anchor="ctr" anchorCtr="0">
            <a:noAutofit/>
          </a:bodyPr>
          <a:lstStyle/>
          <a:p>
            <a:pPr marL="0" lvl="0" indent="0" rtl="0">
              <a:spcBef>
                <a:spcPts val="0"/>
              </a:spcBef>
              <a:buNone/>
            </a:pPr>
            <a:endParaRPr/>
          </a:p>
        </p:txBody>
      </p:sp>
      <p:sp>
        <p:nvSpPr>
          <p:cNvPr id="19" name="Shape 19"/>
          <p:cNvSpPr txBox="1">
            <a:spLocks noGrp="1"/>
          </p:cNvSpPr>
          <p:nvPr>
            <p:ph type="ctrTitle"/>
          </p:nvPr>
        </p:nvSpPr>
        <p:spPr>
          <a:xfrm>
            <a:off x="665225" y="2018025"/>
            <a:ext cx="4927500" cy="1546500"/>
          </a:xfrm>
          <a:prstGeom prst="rect">
            <a:avLst/>
          </a:prstGeom>
        </p:spPr>
        <p:txBody>
          <a:bodyPr wrap="square" lIns="91425" tIns="91425" rIns="91425" bIns="91425" anchor="ctr" anchorCtr="0"/>
          <a:lstStyle>
            <a:lvl1pPr lvl="0" algn="l" rtl="0">
              <a:spcBef>
                <a:spcPts val="0"/>
              </a:spcBef>
              <a:buClr>
                <a:srgbClr val="FFFFFF"/>
              </a:buClr>
              <a:buSzPts val="4800"/>
              <a:buNone/>
              <a:defRPr sz="4800">
                <a:solidFill>
                  <a:srgbClr val="FFFFFF"/>
                </a:solidFill>
              </a:defRPr>
            </a:lvl1pPr>
            <a:lvl2pPr lvl="1" algn="l" rtl="0">
              <a:spcBef>
                <a:spcPts val="0"/>
              </a:spcBef>
              <a:buClr>
                <a:srgbClr val="FFFFFF"/>
              </a:buClr>
              <a:buSzPts val="4800"/>
              <a:buNone/>
              <a:defRPr sz="4800">
                <a:solidFill>
                  <a:srgbClr val="FFFFFF"/>
                </a:solidFill>
              </a:defRPr>
            </a:lvl2pPr>
            <a:lvl3pPr lvl="2" algn="l" rtl="0">
              <a:spcBef>
                <a:spcPts val="0"/>
              </a:spcBef>
              <a:buClr>
                <a:srgbClr val="FFFFFF"/>
              </a:buClr>
              <a:buSzPts val="4800"/>
              <a:buNone/>
              <a:defRPr sz="4800">
                <a:solidFill>
                  <a:srgbClr val="FFFFFF"/>
                </a:solidFill>
              </a:defRPr>
            </a:lvl3pPr>
            <a:lvl4pPr lvl="3" algn="l" rtl="0">
              <a:spcBef>
                <a:spcPts val="0"/>
              </a:spcBef>
              <a:buClr>
                <a:srgbClr val="FFFFFF"/>
              </a:buClr>
              <a:buSzPts val="4800"/>
              <a:buNone/>
              <a:defRPr sz="4800">
                <a:solidFill>
                  <a:srgbClr val="FFFFFF"/>
                </a:solidFill>
              </a:defRPr>
            </a:lvl4pPr>
            <a:lvl5pPr lvl="4" algn="l" rtl="0">
              <a:spcBef>
                <a:spcPts val="0"/>
              </a:spcBef>
              <a:buClr>
                <a:srgbClr val="FFFFFF"/>
              </a:buClr>
              <a:buSzPts val="4800"/>
              <a:buNone/>
              <a:defRPr sz="4800">
                <a:solidFill>
                  <a:srgbClr val="FFFFFF"/>
                </a:solidFill>
              </a:defRPr>
            </a:lvl5pPr>
            <a:lvl6pPr lvl="5" algn="l" rtl="0">
              <a:spcBef>
                <a:spcPts val="0"/>
              </a:spcBef>
              <a:buClr>
                <a:srgbClr val="FFFFFF"/>
              </a:buClr>
              <a:buSzPts val="4800"/>
              <a:buNone/>
              <a:defRPr sz="4800">
                <a:solidFill>
                  <a:srgbClr val="FFFFFF"/>
                </a:solidFill>
              </a:defRPr>
            </a:lvl6pPr>
            <a:lvl7pPr lvl="6" algn="l" rtl="0">
              <a:spcBef>
                <a:spcPts val="0"/>
              </a:spcBef>
              <a:buClr>
                <a:srgbClr val="FFFFFF"/>
              </a:buClr>
              <a:buSzPts val="4800"/>
              <a:buNone/>
              <a:defRPr sz="4800">
                <a:solidFill>
                  <a:srgbClr val="FFFFFF"/>
                </a:solidFill>
              </a:defRPr>
            </a:lvl7pPr>
            <a:lvl8pPr lvl="7" algn="l" rtl="0">
              <a:spcBef>
                <a:spcPts val="0"/>
              </a:spcBef>
              <a:buClr>
                <a:srgbClr val="FFFFFF"/>
              </a:buClr>
              <a:buSzPts val="4800"/>
              <a:buNone/>
              <a:defRPr sz="4800">
                <a:solidFill>
                  <a:srgbClr val="FFFFFF"/>
                </a:solidFill>
              </a:defRPr>
            </a:lvl8pPr>
            <a:lvl9pPr lvl="8" algn="l" rtl="0">
              <a:spcBef>
                <a:spcPts val="0"/>
              </a:spcBef>
              <a:buClr>
                <a:srgbClr val="FFFFFF"/>
              </a:buClr>
              <a:buSzPts val="4800"/>
              <a:buNone/>
              <a:defRPr sz="4800">
                <a:solidFill>
                  <a:srgbClr val="FFFFFF"/>
                </a:solidFill>
              </a:defRPr>
            </a:lvl9pPr>
          </a:lstStyle>
          <a:p>
            <a:endParaRPr/>
          </a:p>
        </p:txBody>
      </p:sp>
      <p:sp>
        <p:nvSpPr>
          <p:cNvPr id="20" name="Shape 20"/>
          <p:cNvSpPr txBox="1">
            <a:spLocks noGrp="1"/>
          </p:cNvSpPr>
          <p:nvPr>
            <p:ph type="subTitle" idx="1"/>
          </p:nvPr>
        </p:nvSpPr>
        <p:spPr>
          <a:xfrm>
            <a:off x="854252" y="3922275"/>
            <a:ext cx="3815400" cy="993900"/>
          </a:xfrm>
          <a:prstGeom prst="rect">
            <a:avLst/>
          </a:prstGeom>
          <a:ln w="114300" cap="flat" cmpd="sng">
            <a:solidFill>
              <a:srgbClr val="FFFFFF"/>
            </a:solidFill>
            <a:prstDash val="solid"/>
            <a:miter lim="8000"/>
            <a:headEnd type="none" w="med" len="med"/>
            <a:tailEnd type="none" w="med" len="med"/>
          </a:ln>
        </p:spPr>
        <p:txBody>
          <a:bodyPr wrap="square" lIns="91425" tIns="91425" rIns="91425" bIns="91425" anchor="ctr" anchorCtr="0"/>
          <a:lstStyle>
            <a:lvl1pPr lvl="0"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1pPr>
            <a:lvl2pPr lvl="1" rtl="0">
              <a:spcBef>
                <a:spcPts val="0"/>
              </a:spcBef>
              <a:buClr>
                <a:srgbClr val="FFFFFF"/>
              </a:buClr>
              <a:buSzPts val="2400"/>
              <a:buFont typeface="Source Sans Pro"/>
              <a:buNone/>
              <a:defRPr>
                <a:solidFill>
                  <a:srgbClr val="FFFFFF"/>
                </a:solidFill>
                <a:latin typeface="Source Sans Pro"/>
                <a:ea typeface="Source Sans Pro"/>
                <a:cs typeface="Source Sans Pro"/>
                <a:sym typeface="Source Sans Pro"/>
              </a:defRPr>
            </a:lvl2pPr>
            <a:lvl3pPr lvl="2" rtl="0">
              <a:spcBef>
                <a:spcPts val="0"/>
              </a:spcBef>
              <a:buClr>
                <a:srgbClr val="FFFFFF"/>
              </a:buClr>
              <a:buSzPts val="2400"/>
              <a:buFont typeface="Source Sans Pro"/>
              <a:buNone/>
              <a:defRPr>
                <a:solidFill>
                  <a:srgbClr val="FFFFFF"/>
                </a:solidFill>
                <a:latin typeface="Source Sans Pro"/>
                <a:ea typeface="Source Sans Pro"/>
                <a:cs typeface="Source Sans Pro"/>
                <a:sym typeface="Source Sans Pro"/>
              </a:defRPr>
            </a:lvl3pPr>
            <a:lvl4pPr lvl="3"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4pPr>
            <a:lvl5pPr lvl="4"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5pPr>
            <a:lvl6pPr lvl="5"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6pPr>
            <a:lvl7pPr lvl="6"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7pPr>
            <a:lvl8pPr lvl="7"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8pPr>
            <a:lvl9pPr lvl="8" rtl="0">
              <a:spcBef>
                <a:spcPts val="0"/>
              </a:spcBef>
              <a:buClr>
                <a:srgbClr val="FFFFFF"/>
              </a:buClr>
              <a:buSzPts val="2400"/>
              <a:buFont typeface="Source Sans Pro"/>
              <a:buNone/>
              <a:defRPr sz="2400">
                <a:solidFill>
                  <a:srgbClr val="FFFFFF"/>
                </a:solidFill>
                <a:latin typeface="Source Sans Pro"/>
                <a:ea typeface="Source Sans Pro"/>
                <a:cs typeface="Source Sans Pro"/>
                <a:sym typeface="Source Sans Pro"/>
              </a:defRPr>
            </a:lvl9pPr>
          </a:lstStyle>
          <a:p>
            <a:endParaRPr/>
          </a:p>
        </p:txBody>
      </p:sp>
      <p:sp>
        <p:nvSpPr>
          <p:cNvPr id="21" name="Shape 21"/>
          <p:cNvSpPr/>
          <p:nvPr/>
        </p:nvSpPr>
        <p:spPr>
          <a:xfrm>
            <a:off x="1139933" y="3640725"/>
            <a:ext cx="274800" cy="274800"/>
          </a:xfrm>
          <a:prstGeom prst="rtTriangle">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5"/>
        <p:cNvGrpSpPr/>
        <p:nvPr/>
      </p:nvGrpSpPr>
      <p:grpSpPr>
        <a:xfrm>
          <a:off x="0" y="0"/>
          <a:ext cx="0" cy="0"/>
          <a:chOff x="0" y="0"/>
          <a:chExt cx="0" cy="0"/>
        </a:xfrm>
      </p:grpSpPr>
      <p:sp>
        <p:nvSpPr>
          <p:cNvPr id="36" name="Shape 36"/>
          <p:cNvSpPr/>
          <p:nvPr/>
        </p:nvSpPr>
        <p:spPr>
          <a:xfrm>
            <a:off x="181050" y="1331950"/>
            <a:ext cx="8781900" cy="5357700"/>
          </a:xfrm>
          <a:prstGeom prst="rect">
            <a:avLst/>
          </a:prstGeom>
          <a:solidFill>
            <a:srgbClr val="EFEFEF"/>
          </a:solidFill>
          <a:ln>
            <a:noFill/>
          </a:ln>
        </p:spPr>
        <p:txBody>
          <a:bodyPr wrap="square" lIns="91425" tIns="91425" rIns="91425" bIns="91425" anchor="ctr" anchorCtr="0">
            <a:noAutofit/>
          </a:bodyPr>
          <a:lstStyle/>
          <a:p>
            <a:pPr marL="0" lvl="0" indent="0">
              <a:spcBef>
                <a:spcPts val="0"/>
              </a:spcBef>
              <a:buNone/>
            </a:pPr>
            <a:endParaRPr/>
          </a:p>
        </p:txBody>
      </p:sp>
      <p:grpSp>
        <p:nvGrpSpPr>
          <p:cNvPr id="37" name="Shape 37"/>
          <p:cNvGrpSpPr/>
          <p:nvPr/>
        </p:nvGrpSpPr>
        <p:grpSpPr>
          <a:xfrm>
            <a:off x="180850" y="168450"/>
            <a:ext cx="8781900" cy="1296663"/>
            <a:chOff x="180850" y="168450"/>
            <a:chExt cx="8781900" cy="1296663"/>
          </a:xfrm>
        </p:grpSpPr>
        <p:sp>
          <p:nvSpPr>
            <p:cNvPr id="38" name="Shape 38"/>
            <p:cNvSpPr/>
            <p:nvPr/>
          </p:nvSpPr>
          <p:spPr>
            <a:xfrm>
              <a:off x="180850" y="168450"/>
              <a:ext cx="8781900" cy="973500"/>
            </a:xfrm>
            <a:prstGeom prst="rect">
              <a:avLst/>
            </a:prstGeom>
            <a:solidFill>
              <a:srgbClr val="00C5B9"/>
            </a:solidFill>
            <a:ln>
              <a:noFill/>
            </a:ln>
          </p:spPr>
          <p:txBody>
            <a:bodyPr wrap="square" lIns="91425" tIns="91425" rIns="91425" bIns="91425" anchor="ctr" anchorCtr="0">
              <a:noAutofit/>
            </a:bodyPr>
            <a:lstStyle/>
            <a:p>
              <a:pPr marL="0" lvl="0" indent="0">
                <a:spcBef>
                  <a:spcPts val="0"/>
                </a:spcBef>
                <a:buNone/>
              </a:pPr>
              <a:endParaRPr/>
            </a:p>
          </p:txBody>
        </p:sp>
        <p:sp>
          <p:nvSpPr>
            <p:cNvPr id="39" name="Shape 39"/>
            <p:cNvSpPr/>
            <p:nvPr/>
          </p:nvSpPr>
          <p:spPr>
            <a:xfrm rot="5400000">
              <a:off x="1027273" y="930513"/>
              <a:ext cx="442800" cy="626400"/>
            </a:xfrm>
            <a:prstGeom prst="rtTriangle">
              <a:avLst/>
            </a:prstGeom>
            <a:solidFill>
              <a:srgbClr val="00C5B9"/>
            </a:solidFill>
            <a:ln>
              <a:noFill/>
            </a:ln>
          </p:spPr>
          <p:txBody>
            <a:bodyPr wrap="square" lIns="91425" tIns="91425" rIns="91425" bIns="91425" anchor="ctr" anchorCtr="0">
              <a:noAutofit/>
            </a:bodyPr>
            <a:lstStyle/>
            <a:p>
              <a:pPr marL="0" lvl="0" indent="0">
                <a:spcBef>
                  <a:spcPts val="0"/>
                </a:spcBef>
                <a:buNone/>
              </a:pPr>
              <a:endParaRPr/>
            </a:p>
          </p:txBody>
        </p:sp>
        <p:sp>
          <p:nvSpPr>
            <p:cNvPr id="40" name="Shape 40"/>
            <p:cNvSpPr/>
            <p:nvPr/>
          </p:nvSpPr>
          <p:spPr>
            <a:xfrm>
              <a:off x="361300" y="341550"/>
              <a:ext cx="8421000" cy="6273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grpSp>
      <p:sp>
        <p:nvSpPr>
          <p:cNvPr id="41" name="Shape 41"/>
          <p:cNvSpPr txBox="1">
            <a:spLocks noGrp="1"/>
          </p:cNvSpPr>
          <p:nvPr>
            <p:ph type="title"/>
          </p:nvPr>
        </p:nvSpPr>
        <p:spPr>
          <a:xfrm>
            <a:off x="832475" y="168450"/>
            <a:ext cx="7951800" cy="973500"/>
          </a:xfrm>
          <a:prstGeom prst="rect">
            <a:avLst/>
          </a:prstGeom>
        </p:spPr>
        <p:txBody>
          <a:bodyPr wrap="square" lIns="91425" tIns="91425" rIns="91425" bIns="91425" anchor="ctr" anchorCtr="0"/>
          <a:lstStyle>
            <a:lvl1pPr lvl="0" algn="l" rtl="0">
              <a:spcBef>
                <a:spcPts val="0"/>
              </a:spcBef>
              <a:buSzPts val="2400"/>
              <a:buNone/>
              <a:defRPr/>
            </a:lvl1pPr>
            <a:lvl2pPr lvl="1" algn="l" rtl="0">
              <a:spcBef>
                <a:spcPts val="0"/>
              </a:spcBef>
              <a:buClr>
                <a:srgbClr val="FFFFFF"/>
              </a:buClr>
              <a:buSzPts val="2400"/>
              <a:buNone/>
              <a:defRPr>
                <a:solidFill>
                  <a:srgbClr val="FFFFFF"/>
                </a:solidFill>
              </a:defRPr>
            </a:lvl2pPr>
            <a:lvl3pPr lvl="2" algn="l" rtl="0">
              <a:spcBef>
                <a:spcPts val="0"/>
              </a:spcBef>
              <a:buClr>
                <a:srgbClr val="FFFFFF"/>
              </a:buClr>
              <a:buSzPts val="2400"/>
              <a:buNone/>
              <a:defRPr>
                <a:solidFill>
                  <a:srgbClr val="FFFFFF"/>
                </a:solidFill>
              </a:defRPr>
            </a:lvl3pPr>
            <a:lvl4pPr lvl="3" algn="l" rtl="0">
              <a:spcBef>
                <a:spcPts val="0"/>
              </a:spcBef>
              <a:buClr>
                <a:srgbClr val="FFFFFF"/>
              </a:buClr>
              <a:buSzPts val="2400"/>
              <a:buNone/>
              <a:defRPr>
                <a:solidFill>
                  <a:srgbClr val="FFFFFF"/>
                </a:solidFill>
              </a:defRPr>
            </a:lvl4pPr>
            <a:lvl5pPr lvl="4" algn="l" rtl="0">
              <a:spcBef>
                <a:spcPts val="0"/>
              </a:spcBef>
              <a:buClr>
                <a:srgbClr val="FFFFFF"/>
              </a:buClr>
              <a:buSzPts val="2400"/>
              <a:buNone/>
              <a:defRPr>
                <a:solidFill>
                  <a:srgbClr val="FFFFFF"/>
                </a:solidFill>
              </a:defRPr>
            </a:lvl5pPr>
            <a:lvl6pPr lvl="5" algn="l" rtl="0">
              <a:spcBef>
                <a:spcPts val="0"/>
              </a:spcBef>
              <a:buClr>
                <a:srgbClr val="FFFFFF"/>
              </a:buClr>
              <a:buSzPts val="2400"/>
              <a:buNone/>
              <a:defRPr>
                <a:solidFill>
                  <a:srgbClr val="FFFFFF"/>
                </a:solidFill>
              </a:defRPr>
            </a:lvl6pPr>
            <a:lvl7pPr lvl="6" algn="l" rtl="0">
              <a:spcBef>
                <a:spcPts val="0"/>
              </a:spcBef>
              <a:buClr>
                <a:srgbClr val="FFFFFF"/>
              </a:buClr>
              <a:buSzPts val="2400"/>
              <a:buNone/>
              <a:defRPr>
                <a:solidFill>
                  <a:srgbClr val="FFFFFF"/>
                </a:solidFill>
              </a:defRPr>
            </a:lvl7pPr>
            <a:lvl8pPr lvl="7" algn="l" rtl="0">
              <a:spcBef>
                <a:spcPts val="0"/>
              </a:spcBef>
              <a:buClr>
                <a:srgbClr val="FFFFFF"/>
              </a:buClr>
              <a:buSzPts val="2400"/>
              <a:buNone/>
              <a:defRPr>
                <a:solidFill>
                  <a:srgbClr val="FFFFFF"/>
                </a:solidFill>
              </a:defRPr>
            </a:lvl8pPr>
            <a:lvl9pPr lvl="8" algn="l" rtl="0">
              <a:spcBef>
                <a:spcPts val="0"/>
              </a:spcBef>
              <a:buClr>
                <a:srgbClr val="FFFFFF"/>
              </a:buClr>
              <a:buSzPts val="2400"/>
              <a:buNone/>
              <a:defRPr>
                <a:solidFill>
                  <a:srgbClr val="FFFFFF"/>
                </a:solidFill>
              </a:defRPr>
            </a:lvl9pPr>
          </a:lstStyle>
          <a:p>
            <a:endParaRPr/>
          </a:p>
        </p:txBody>
      </p:sp>
      <p:sp>
        <p:nvSpPr>
          <p:cNvPr id="42" name="Shape 42"/>
          <p:cNvSpPr txBox="1">
            <a:spLocks noGrp="1"/>
          </p:cNvSpPr>
          <p:nvPr>
            <p:ph type="body" idx="1"/>
          </p:nvPr>
        </p:nvSpPr>
        <p:spPr>
          <a:xfrm>
            <a:off x="457200" y="1600200"/>
            <a:ext cx="3994500" cy="4686900"/>
          </a:xfrm>
          <a:prstGeom prst="rect">
            <a:avLst/>
          </a:prstGeom>
        </p:spPr>
        <p:txBody>
          <a:bodyPr wrap="square" lIns="91425" tIns="91425" rIns="91425" bIns="91425" anchor="t" anchorCtr="0"/>
          <a:lstStyle>
            <a:lvl1pPr lvl="0">
              <a:spcBef>
                <a:spcPts val="0"/>
              </a:spcBef>
              <a:buSzPts val="2400"/>
              <a:buChar char="■"/>
              <a:defRPr sz="2400"/>
            </a:lvl1pPr>
            <a:lvl2pPr lvl="1">
              <a:spcBef>
                <a:spcPts val="0"/>
              </a:spcBef>
              <a:buSzPts val="1800"/>
              <a:buChar char="○"/>
              <a:defRPr sz="1800"/>
            </a:lvl2pPr>
            <a:lvl3pPr lvl="2">
              <a:spcBef>
                <a:spcPts val="0"/>
              </a:spcBef>
              <a:buSzPts val="1800"/>
              <a:buChar char="■"/>
              <a:defRPr sz="1800"/>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43" name="Shape 43"/>
          <p:cNvSpPr txBox="1">
            <a:spLocks noGrp="1"/>
          </p:cNvSpPr>
          <p:nvPr>
            <p:ph type="body" idx="2"/>
          </p:nvPr>
        </p:nvSpPr>
        <p:spPr>
          <a:xfrm>
            <a:off x="4692274" y="1600200"/>
            <a:ext cx="3994500" cy="4686900"/>
          </a:xfrm>
          <a:prstGeom prst="rect">
            <a:avLst/>
          </a:prstGeom>
        </p:spPr>
        <p:txBody>
          <a:bodyPr wrap="square" lIns="91425" tIns="91425" rIns="91425" bIns="91425" anchor="t" anchorCtr="0"/>
          <a:lstStyle>
            <a:lvl1pPr lvl="0">
              <a:spcBef>
                <a:spcPts val="0"/>
              </a:spcBef>
              <a:buSzPts val="2400"/>
              <a:buChar char="■"/>
              <a:defRPr sz="2400"/>
            </a:lvl1pPr>
            <a:lvl2pPr lvl="1">
              <a:spcBef>
                <a:spcPts val="0"/>
              </a:spcBef>
              <a:buSzPts val="1800"/>
              <a:buChar char="○"/>
              <a:defRPr sz="1800"/>
            </a:lvl2pPr>
            <a:lvl3pPr lvl="2">
              <a:spcBef>
                <a:spcPts val="0"/>
              </a:spcBef>
              <a:buSzPts val="1800"/>
              <a:buChar char="■"/>
              <a:defRPr sz="1800"/>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3"/>
        <p:cNvGrpSpPr/>
        <p:nvPr/>
      </p:nvGrpSpPr>
      <p:grpSpPr>
        <a:xfrm>
          <a:off x="0" y="0"/>
          <a:ext cx="0" cy="0"/>
          <a:chOff x="0" y="0"/>
          <a:chExt cx="0" cy="0"/>
        </a:xfrm>
      </p:grpSpPr>
      <p:sp>
        <p:nvSpPr>
          <p:cNvPr id="64" name="Shape 64"/>
          <p:cNvSpPr/>
          <p:nvPr/>
        </p:nvSpPr>
        <p:spPr>
          <a:xfrm>
            <a:off x="181050" y="168450"/>
            <a:ext cx="8781900" cy="6521100"/>
          </a:xfrm>
          <a:prstGeom prst="rect">
            <a:avLst/>
          </a:prstGeom>
          <a:solidFill>
            <a:srgbClr val="EFEFEF"/>
          </a:solidFill>
          <a:ln>
            <a:noFill/>
          </a:ln>
        </p:spPr>
        <p:txBody>
          <a:bodyPr wrap="square" lIns="91425" tIns="91425" rIns="91425" bIns="91425" anchor="ctr" anchorCtr="0">
            <a:noAutofit/>
          </a:bodyPr>
          <a:lstStyle/>
          <a:p>
            <a:pPr marL="0" lvl="0" indent="0">
              <a:spcBef>
                <a:spcPts val="0"/>
              </a:spcBef>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pink">
    <p:bg>
      <p:bgPr>
        <a:solidFill>
          <a:srgbClr val="FD8E80"/>
        </a:solidFill>
        <a:effectLst/>
      </p:bgPr>
    </p:bg>
    <p:spTree>
      <p:nvGrpSpPr>
        <p:cNvPr id="1" name="Shape 65"/>
        <p:cNvGrpSpPr/>
        <p:nvPr/>
      </p:nvGrpSpPr>
      <p:grpSpPr>
        <a:xfrm>
          <a:off x="0" y="0"/>
          <a:ext cx="0" cy="0"/>
          <a:chOff x="0" y="0"/>
          <a:chExt cx="0" cy="0"/>
        </a:xfrm>
      </p:grpSpPr>
      <p:sp>
        <p:nvSpPr>
          <p:cNvPr id="66" name="Shape 66"/>
          <p:cNvSpPr/>
          <p:nvPr/>
        </p:nvSpPr>
        <p:spPr>
          <a:xfrm>
            <a:off x="181050" y="168450"/>
            <a:ext cx="8781900" cy="6521100"/>
          </a:xfrm>
          <a:prstGeom prst="rect">
            <a:avLst/>
          </a:prstGeom>
          <a:solidFill>
            <a:srgbClr val="F05768"/>
          </a:solidFill>
          <a:ln>
            <a:noFill/>
          </a:ln>
        </p:spPr>
        <p:txBody>
          <a:bodyPr wrap="square" lIns="91425" tIns="91425" rIns="91425" bIns="91425" anchor="ctr" anchorCtr="0">
            <a:noAutofit/>
          </a:bodyPr>
          <a:lstStyle/>
          <a:p>
            <a:pPr marL="0" lvl="0" indent="0">
              <a:spcBef>
                <a:spcPts val="0"/>
              </a:spcBef>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dark">
    <p:bg>
      <p:bgPr>
        <a:solidFill>
          <a:srgbClr val="00C5B9"/>
        </a:solidFill>
        <a:effectLst/>
      </p:bgPr>
    </p:bg>
    <p:spTree>
      <p:nvGrpSpPr>
        <p:cNvPr id="1" name="Shape 69"/>
        <p:cNvGrpSpPr/>
        <p:nvPr/>
      </p:nvGrpSpPr>
      <p:grpSpPr>
        <a:xfrm>
          <a:off x="0" y="0"/>
          <a:ext cx="0" cy="0"/>
          <a:chOff x="0" y="0"/>
          <a:chExt cx="0" cy="0"/>
        </a:xfrm>
      </p:grpSpPr>
      <p:sp>
        <p:nvSpPr>
          <p:cNvPr id="70" name="Shape 70"/>
          <p:cNvSpPr/>
          <p:nvPr/>
        </p:nvSpPr>
        <p:spPr>
          <a:xfrm>
            <a:off x="181050" y="168450"/>
            <a:ext cx="8781900" cy="6521100"/>
          </a:xfrm>
          <a:prstGeom prst="rect">
            <a:avLst/>
          </a:prstGeom>
          <a:solidFill>
            <a:srgbClr val="2F3848"/>
          </a:solidFill>
          <a:ln>
            <a:noFill/>
          </a:ln>
        </p:spPr>
        <p:txBody>
          <a:bodyPr wrap="square" lIns="91425" tIns="91425" rIns="91425" bIns="91425" anchor="ctr" anchorCtr="0">
            <a:noAutofit/>
          </a:bodyPr>
          <a:lstStyle/>
          <a:p>
            <a:pPr marL="0" lvl="0" indent="0">
              <a:spcBef>
                <a:spcPts val="0"/>
              </a:spcBef>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80050" y="274650"/>
            <a:ext cx="7383900" cy="1143000"/>
          </a:xfrm>
          <a:prstGeom prst="rect">
            <a:avLst/>
          </a:prstGeom>
          <a:noFill/>
          <a:ln>
            <a:noFill/>
          </a:ln>
        </p:spPr>
        <p:txBody>
          <a:bodyPr wrap="square" lIns="91425" tIns="91425" rIns="91425" bIns="91425" anchor="ctr" anchorCtr="0"/>
          <a:lstStyle>
            <a:lvl1pPr lvl="0"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1pPr>
            <a:lvl2pPr lvl="1"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2pPr>
            <a:lvl3pPr lvl="2"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3pPr>
            <a:lvl4pPr lvl="3"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4pPr>
            <a:lvl5pPr lvl="4"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5pPr>
            <a:lvl6pPr lvl="5"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6pPr>
            <a:lvl7pPr lvl="6"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7pPr>
            <a:lvl8pPr lvl="7"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8pPr>
            <a:lvl9pPr lvl="8"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9pPr>
          </a:lstStyle>
          <a:p>
            <a:endParaRPr/>
          </a:p>
        </p:txBody>
      </p:sp>
      <p:sp>
        <p:nvSpPr>
          <p:cNvPr id="7" name="Shape 7"/>
          <p:cNvSpPr txBox="1">
            <a:spLocks noGrp="1"/>
          </p:cNvSpPr>
          <p:nvPr>
            <p:ph type="body" idx="1"/>
          </p:nvPr>
        </p:nvSpPr>
        <p:spPr>
          <a:xfrm>
            <a:off x="880050" y="1600209"/>
            <a:ext cx="7383900" cy="4967700"/>
          </a:xfrm>
          <a:prstGeom prst="rect">
            <a:avLst/>
          </a:prstGeom>
          <a:noFill/>
          <a:ln>
            <a:noFill/>
          </a:ln>
        </p:spPr>
        <p:txBody>
          <a:bodyPr wrap="square" lIns="91425" tIns="91425" rIns="91425" bIns="91425" anchor="t" anchorCtr="0"/>
          <a:lstStyle>
            <a:lvl1pPr lvl="0">
              <a:spcBef>
                <a:spcPts val="600"/>
              </a:spcBef>
              <a:buClr>
                <a:srgbClr val="2F3848"/>
              </a:buClr>
              <a:buSzPts val="3200"/>
              <a:buFont typeface="Source Sans Pro"/>
              <a:buChar char="■"/>
              <a:defRPr sz="3200">
                <a:solidFill>
                  <a:srgbClr val="2F3848"/>
                </a:solidFill>
                <a:latin typeface="Source Sans Pro"/>
                <a:ea typeface="Source Sans Pro"/>
                <a:cs typeface="Source Sans Pro"/>
                <a:sym typeface="Source Sans Pro"/>
              </a:defRPr>
            </a:lvl1pPr>
            <a:lvl2pPr lvl="1">
              <a:spcBef>
                <a:spcPts val="480"/>
              </a:spcBef>
              <a:buClr>
                <a:srgbClr val="2F3848"/>
              </a:buClr>
              <a:buSzPts val="2400"/>
              <a:buFont typeface="Source Sans Pro"/>
              <a:buChar char="○"/>
              <a:defRPr sz="2400">
                <a:solidFill>
                  <a:srgbClr val="2F3848"/>
                </a:solidFill>
                <a:latin typeface="Source Sans Pro"/>
                <a:ea typeface="Source Sans Pro"/>
                <a:cs typeface="Source Sans Pro"/>
                <a:sym typeface="Source Sans Pro"/>
              </a:defRPr>
            </a:lvl2pPr>
            <a:lvl3pPr lvl="2">
              <a:spcBef>
                <a:spcPts val="480"/>
              </a:spcBef>
              <a:buClr>
                <a:srgbClr val="2F3848"/>
              </a:buClr>
              <a:buSzPts val="2400"/>
              <a:buFont typeface="Source Sans Pro"/>
              <a:buChar char="■"/>
              <a:defRPr sz="2400">
                <a:solidFill>
                  <a:srgbClr val="2F3848"/>
                </a:solidFill>
                <a:latin typeface="Source Sans Pro"/>
                <a:ea typeface="Source Sans Pro"/>
                <a:cs typeface="Source Sans Pro"/>
                <a:sym typeface="Source Sans Pro"/>
              </a:defRPr>
            </a:lvl3pPr>
            <a:lvl4pPr lvl="3">
              <a:spcBef>
                <a:spcPts val="360"/>
              </a:spcBef>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4pPr>
            <a:lvl5pPr lvl="4">
              <a:spcBef>
                <a:spcPts val="360"/>
              </a:spcBef>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5pPr>
            <a:lvl6pPr lvl="5">
              <a:spcBef>
                <a:spcPts val="360"/>
              </a:spcBef>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6pPr>
            <a:lvl7pPr lvl="6">
              <a:spcBef>
                <a:spcPts val="360"/>
              </a:spcBef>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7pPr>
            <a:lvl8pPr lvl="7">
              <a:spcBef>
                <a:spcPts val="360"/>
              </a:spcBef>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8pPr>
            <a:lvl9pPr lvl="8">
              <a:spcBef>
                <a:spcPts val="360"/>
              </a:spcBef>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7" r:id="rId5"/>
    <p:sldLayoutId id="2147483658" r:id="rId6"/>
    <p:sldLayoutId id="2147483660" r:id="rId7"/>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2" name="Rectangle 1"/>
          <p:cNvSpPr/>
          <p:nvPr/>
        </p:nvSpPr>
        <p:spPr>
          <a:xfrm>
            <a:off x="0" y="1187777"/>
            <a:ext cx="9144000" cy="20775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5" name="Shape 75"/>
          <p:cNvSpPr txBox="1">
            <a:spLocks noGrp="1"/>
          </p:cNvSpPr>
          <p:nvPr>
            <p:ph type="ctrTitle"/>
          </p:nvPr>
        </p:nvSpPr>
        <p:spPr>
          <a:xfrm>
            <a:off x="1823975" y="3350193"/>
            <a:ext cx="5760000" cy="1656000"/>
          </a:xfrm>
          <a:prstGeom prst="rect">
            <a:avLst/>
          </a:prstGeom>
        </p:spPr>
        <p:txBody>
          <a:bodyPr wrap="square" lIns="91425" tIns="91425" rIns="91425" bIns="91425" anchor="t" anchorCtr="0">
            <a:noAutofit/>
          </a:bodyPr>
          <a:lstStyle/>
          <a:p>
            <a:pPr marL="0" lvl="0" indent="0">
              <a:spcBef>
                <a:spcPts val="0"/>
              </a:spcBef>
              <a:buNone/>
            </a:pPr>
            <a:r>
              <a:rPr lang="en" dirty="0" smtClean="0"/>
              <a:t>Manual de Usuario</a:t>
            </a:r>
            <a:br>
              <a:rPr lang="en" dirty="0" smtClean="0"/>
            </a:br>
            <a:r>
              <a:rPr lang="en" dirty="0" smtClean="0"/>
              <a:t>Sitio web</a:t>
            </a:r>
            <a:endParaRPr lang="en" dirty="0"/>
          </a:p>
        </p:txBody>
      </p:sp>
      <p:pic>
        <p:nvPicPr>
          <p:cNvPr id="4"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052" y="1292846"/>
            <a:ext cx="4249896" cy="1868611"/>
          </a:xfrm>
          <a:prstGeom prst="rect">
            <a:avLst/>
          </a:prstGeom>
        </p:spPr>
      </p:pic>
      <p:pic>
        <p:nvPicPr>
          <p:cNvPr id="5"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5815" y="6154987"/>
            <a:ext cx="347904" cy="433945"/>
          </a:xfrm>
          <a:prstGeom prst="rect">
            <a:avLst/>
          </a:prstGeom>
        </p:spPr>
      </p:pic>
      <p:pic>
        <p:nvPicPr>
          <p:cNvPr id="6"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4555" y="6166615"/>
            <a:ext cx="381573" cy="43768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6" name="Rectangle 5"/>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pic>
        <p:nvPicPr>
          <p:cNvPr id="3" name="Picture 2"/>
          <p:cNvPicPr>
            <a:picLocks noChangeAspect="1"/>
          </p:cNvPicPr>
          <p:nvPr/>
        </p:nvPicPr>
        <p:blipFill>
          <a:blip r:embed="rId2"/>
          <a:stretch>
            <a:fillRect/>
          </a:stretch>
        </p:blipFill>
        <p:spPr>
          <a:xfrm>
            <a:off x="31020" y="1983038"/>
            <a:ext cx="9081135" cy="4707255"/>
          </a:xfrm>
          <a:prstGeom prst="rect">
            <a:avLst/>
          </a:prstGeom>
        </p:spPr>
      </p:pic>
      <p:sp>
        <p:nvSpPr>
          <p:cNvPr id="7" name="Shape 81"/>
          <p:cNvSpPr txBox="1"/>
          <p:nvPr/>
        </p:nvSpPr>
        <p:spPr>
          <a:xfrm>
            <a:off x="254960" y="2653401"/>
            <a:ext cx="4860038" cy="595640"/>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ctr"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Se muestra una gráfica comparativa entre estaciones y entre </a:t>
            </a:r>
            <a:r>
              <a:rPr lang="es-MX" sz="1300" dirty="0" smtClean="0">
                <a:solidFill>
                  <a:srgbClr val="2F3848"/>
                </a:solidFill>
                <a:latin typeface="Source Sans Pro"/>
                <a:ea typeface="Source Sans Pro"/>
                <a:cs typeface="Source Sans Pro"/>
                <a:sym typeface="Source Sans Pro"/>
              </a:rPr>
              <a:t>ciclos. </a:t>
            </a:r>
            <a:r>
              <a:rPr lang="es-MX" sz="1300" dirty="0" smtClean="0">
                <a:solidFill>
                  <a:srgbClr val="2F3848"/>
                </a:solidFill>
                <a:latin typeface="Source Sans Pro"/>
                <a:ea typeface="Source Sans Pro"/>
                <a:cs typeface="Source Sans Pro"/>
                <a:sym typeface="Source Sans Pro"/>
              </a:rPr>
              <a:t>Se muestran las horas frío acumuladas durante el periodo elegido.</a:t>
            </a:r>
            <a:endParaRPr sz="1300" dirty="0">
              <a:solidFill>
                <a:srgbClr val="2F3848"/>
              </a:solidFill>
              <a:latin typeface="Source Sans Pro"/>
              <a:ea typeface="Source Sans Pro"/>
              <a:cs typeface="Source Sans Pro"/>
              <a:sym typeface="Source Sans Pro"/>
            </a:endParaRPr>
          </a:p>
        </p:txBody>
      </p:sp>
      <p:sp>
        <p:nvSpPr>
          <p:cNvPr id="8" name="Rectangle 7"/>
          <p:cNvSpPr/>
          <p:nvPr/>
        </p:nvSpPr>
        <p:spPr>
          <a:xfrm>
            <a:off x="457200" y="1481421"/>
            <a:ext cx="4657798"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a:t>
            </a:r>
            <a:r>
              <a:rPr lang="en" sz="2000" b="1" dirty="0" smtClean="0">
                <a:solidFill>
                  <a:srgbClr val="12C8AA"/>
                </a:solidFill>
                <a:latin typeface="Source Sans Pro"/>
                <a:ea typeface="Source Sans Pro"/>
                <a:cs typeface="Source Sans Pro"/>
                <a:sym typeface="Source Sans Pro"/>
              </a:rPr>
              <a:t>A</a:t>
            </a:r>
            <a:r>
              <a:rPr lang="en" b="1" dirty="0" smtClean="0">
                <a:solidFill>
                  <a:srgbClr val="F05768"/>
                </a:solidFill>
                <a:latin typeface="Source Sans Pro"/>
                <a:ea typeface="Source Sans Pro"/>
                <a:cs typeface="Source Sans Pro"/>
                <a:sym typeface="Source Sans Pro"/>
              </a:rPr>
              <a:t> </a:t>
            </a:r>
            <a:r>
              <a:rPr lang="en" b="1" dirty="0">
                <a:solidFill>
                  <a:srgbClr val="F05768"/>
                </a:solidFill>
                <a:latin typeface="Source Sans Pro"/>
                <a:ea typeface="Source Sans Pro"/>
                <a:cs typeface="Source Sans Pro"/>
                <a:sym typeface="Source Sans Pro"/>
              </a:rPr>
              <a:t>seleccione directamente una o mas </a:t>
            </a:r>
            <a:r>
              <a:rPr lang="en" b="1" dirty="0" smtClean="0">
                <a:solidFill>
                  <a:srgbClr val="F05768"/>
                </a:solidFill>
                <a:latin typeface="Source Sans Pro"/>
                <a:ea typeface="Source Sans Pro"/>
                <a:cs typeface="Source Sans Pro"/>
                <a:sym typeface="Source Sans Pro"/>
              </a:rPr>
              <a:t>estaciones</a:t>
            </a:r>
            <a:r>
              <a:rPr lang="en" dirty="0" smtClean="0">
                <a:solidFill>
                  <a:srgbClr val="2F3848"/>
                </a:solidFill>
                <a:latin typeface="Source Sans Pro"/>
                <a:ea typeface="Source Sans Pro"/>
                <a:cs typeface="Source Sans Pro"/>
                <a:sym typeface="Source Sans Pro"/>
              </a:rPr>
              <a:t> </a:t>
            </a:r>
            <a:endParaRPr lang="es-MX" dirty="0"/>
          </a:p>
        </p:txBody>
      </p:sp>
      <p:sp>
        <p:nvSpPr>
          <p:cNvPr id="9" name="Shape 81"/>
          <p:cNvSpPr txBox="1"/>
          <p:nvPr/>
        </p:nvSpPr>
        <p:spPr>
          <a:xfrm>
            <a:off x="5398851" y="2199615"/>
            <a:ext cx="2966049" cy="521878"/>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marL="0" lvl="0" indent="0" algn="just" rtl="0">
              <a:spcBef>
                <a:spcPts val="600"/>
              </a:spcBef>
              <a:buNone/>
            </a:pPr>
            <a:r>
              <a:rPr lang="es-MX" sz="1200" dirty="0" smtClean="0">
                <a:solidFill>
                  <a:srgbClr val="2F3848"/>
                </a:solidFill>
                <a:latin typeface="Source Sans Pro"/>
                <a:ea typeface="Source Sans Pro"/>
                <a:cs typeface="Source Sans Pro"/>
                <a:sym typeface="Source Sans Pro"/>
              </a:rPr>
              <a:t>Para modificar nuevamente las condiciones de la consulta haga clic en Mostrar filtros.</a:t>
            </a:r>
            <a:endParaRPr sz="1200" dirty="0">
              <a:solidFill>
                <a:srgbClr val="2F3848"/>
              </a:solidFill>
              <a:latin typeface="Source Sans Pro"/>
              <a:ea typeface="Source Sans Pro"/>
              <a:cs typeface="Source Sans Pro"/>
              <a:sym typeface="Source Sans Pro"/>
            </a:endParaRPr>
          </a:p>
        </p:txBody>
      </p:sp>
      <p:sp>
        <p:nvSpPr>
          <p:cNvPr id="10" name="Shape 81"/>
          <p:cNvSpPr txBox="1"/>
          <p:nvPr/>
        </p:nvSpPr>
        <p:spPr>
          <a:xfrm>
            <a:off x="3022975" y="3635452"/>
            <a:ext cx="2648252" cy="713627"/>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ctr" anchorCtr="0">
            <a:noAutofit/>
          </a:bodyPr>
          <a:lstStyle/>
          <a:p>
            <a:pPr marL="0" lvl="0" indent="0" algn="just" rtl="0">
              <a:spcBef>
                <a:spcPts val="600"/>
              </a:spcBef>
              <a:buNone/>
            </a:pPr>
            <a:r>
              <a:rPr lang="es-MX" sz="1200" dirty="0" smtClean="0">
                <a:solidFill>
                  <a:srgbClr val="2F3848"/>
                </a:solidFill>
                <a:latin typeface="Source Sans Pro"/>
                <a:ea typeface="Source Sans Pro"/>
                <a:cs typeface="Source Sans Pro"/>
                <a:sym typeface="Source Sans Pro"/>
              </a:rPr>
              <a:t>Posicione el cursor sobre las barras para que se muestre la etiqueta con las horas frío acumuladas en el ciclo.</a:t>
            </a:r>
            <a:endParaRPr sz="1200" dirty="0">
              <a:solidFill>
                <a:srgbClr val="2F3848"/>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158416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6" name="Rectangle 5"/>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pic>
        <p:nvPicPr>
          <p:cNvPr id="2" name="Picture 1"/>
          <p:cNvPicPr>
            <a:picLocks noChangeAspect="1"/>
          </p:cNvPicPr>
          <p:nvPr/>
        </p:nvPicPr>
        <p:blipFill>
          <a:blip r:embed="rId2"/>
          <a:stretch>
            <a:fillRect/>
          </a:stretch>
        </p:blipFill>
        <p:spPr>
          <a:xfrm>
            <a:off x="24638" y="2356635"/>
            <a:ext cx="9066276" cy="3463290"/>
          </a:xfrm>
          <a:prstGeom prst="rect">
            <a:avLst/>
          </a:prstGeom>
        </p:spPr>
      </p:pic>
      <p:sp>
        <p:nvSpPr>
          <p:cNvPr id="7" name="Rectangle 6"/>
          <p:cNvSpPr/>
          <p:nvPr/>
        </p:nvSpPr>
        <p:spPr>
          <a:xfrm>
            <a:off x="457200" y="1520333"/>
            <a:ext cx="4657798"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a:t>
            </a:r>
            <a:r>
              <a:rPr lang="en" sz="2000" b="1" dirty="0" smtClean="0">
                <a:solidFill>
                  <a:srgbClr val="12C8AA"/>
                </a:solidFill>
                <a:latin typeface="Source Sans Pro"/>
                <a:ea typeface="Source Sans Pro"/>
                <a:cs typeface="Source Sans Pro"/>
                <a:sym typeface="Source Sans Pro"/>
              </a:rPr>
              <a:t>A</a:t>
            </a:r>
            <a:r>
              <a:rPr lang="en" b="1" dirty="0" smtClean="0">
                <a:solidFill>
                  <a:srgbClr val="F05768"/>
                </a:solidFill>
                <a:latin typeface="Source Sans Pro"/>
                <a:ea typeface="Source Sans Pro"/>
                <a:cs typeface="Source Sans Pro"/>
                <a:sym typeface="Source Sans Pro"/>
              </a:rPr>
              <a:t> </a:t>
            </a:r>
            <a:r>
              <a:rPr lang="en" b="1" dirty="0">
                <a:solidFill>
                  <a:srgbClr val="F05768"/>
                </a:solidFill>
                <a:latin typeface="Source Sans Pro"/>
                <a:ea typeface="Source Sans Pro"/>
                <a:cs typeface="Source Sans Pro"/>
                <a:sym typeface="Source Sans Pro"/>
              </a:rPr>
              <a:t>seleccione directamente una o mas </a:t>
            </a:r>
            <a:r>
              <a:rPr lang="en" b="1" dirty="0" smtClean="0">
                <a:solidFill>
                  <a:srgbClr val="F05768"/>
                </a:solidFill>
                <a:latin typeface="Source Sans Pro"/>
                <a:ea typeface="Source Sans Pro"/>
                <a:cs typeface="Source Sans Pro"/>
                <a:sym typeface="Source Sans Pro"/>
              </a:rPr>
              <a:t>estaciones</a:t>
            </a:r>
            <a:r>
              <a:rPr lang="en" dirty="0" smtClean="0">
                <a:solidFill>
                  <a:srgbClr val="2F3848"/>
                </a:solidFill>
                <a:latin typeface="Source Sans Pro"/>
                <a:ea typeface="Source Sans Pro"/>
                <a:cs typeface="Source Sans Pro"/>
                <a:sym typeface="Source Sans Pro"/>
              </a:rPr>
              <a:t> </a:t>
            </a:r>
            <a:endParaRPr lang="es-MX" dirty="0"/>
          </a:p>
        </p:txBody>
      </p:sp>
      <p:sp>
        <p:nvSpPr>
          <p:cNvPr id="8" name="Shape 81"/>
          <p:cNvSpPr txBox="1"/>
          <p:nvPr/>
        </p:nvSpPr>
        <p:spPr>
          <a:xfrm>
            <a:off x="5340485" y="1281291"/>
            <a:ext cx="3442797" cy="707453"/>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ctr"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Se muestra una gráfica de las horas frío acumuladas desde el inicio del ciclo (01-nov) a la fecha.</a:t>
            </a:r>
            <a:endParaRPr sz="1300" dirty="0">
              <a:solidFill>
                <a:srgbClr val="2F3848"/>
              </a:solidFill>
              <a:latin typeface="Source Sans Pro"/>
              <a:ea typeface="Source Sans Pro"/>
              <a:cs typeface="Source Sans Pro"/>
              <a:sym typeface="Source Sans Pro"/>
            </a:endParaRPr>
          </a:p>
        </p:txBody>
      </p:sp>
      <p:sp>
        <p:nvSpPr>
          <p:cNvPr id="9" name="Shape 81"/>
          <p:cNvSpPr txBox="1"/>
          <p:nvPr/>
        </p:nvSpPr>
        <p:spPr>
          <a:xfrm>
            <a:off x="6970603" y="2158926"/>
            <a:ext cx="1812680" cy="574500"/>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ctr" anchorCtr="0">
            <a:noAutofit/>
          </a:bodyPr>
          <a:lstStyle/>
          <a:p>
            <a:pPr marL="0" lvl="0" indent="0" algn="just" rtl="0">
              <a:spcBef>
                <a:spcPts val="600"/>
              </a:spcBef>
              <a:buNone/>
            </a:pPr>
            <a:r>
              <a:rPr lang="es-MX" sz="1200" dirty="0" smtClean="0">
                <a:solidFill>
                  <a:srgbClr val="2F3848"/>
                </a:solidFill>
                <a:latin typeface="Source Sans Pro"/>
                <a:ea typeface="Source Sans Pro"/>
                <a:cs typeface="Source Sans Pro"/>
                <a:sym typeface="Source Sans Pro"/>
              </a:rPr>
              <a:t>Haga clic para obtener una imagen de la gráfica.</a:t>
            </a:r>
            <a:endParaRPr sz="1200" dirty="0">
              <a:solidFill>
                <a:srgbClr val="2F3848"/>
              </a:solidFill>
              <a:latin typeface="Source Sans Pro"/>
              <a:ea typeface="Source Sans Pro"/>
              <a:cs typeface="Source Sans Pro"/>
              <a:sym typeface="Source Sans Pro"/>
            </a:endParaRPr>
          </a:p>
        </p:txBody>
      </p:sp>
      <p:sp>
        <p:nvSpPr>
          <p:cNvPr id="10" name="Rectangle 9"/>
          <p:cNvSpPr/>
          <p:nvPr/>
        </p:nvSpPr>
        <p:spPr>
          <a:xfrm>
            <a:off x="8852170" y="2337178"/>
            <a:ext cx="218494" cy="2179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58483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6" name="Rectangle 5"/>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sp>
        <p:nvSpPr>
          <p:cNvPr id="4" name="Rectangle 3"/>
          <p:cNvSpPr/>
          <p:nvPr/>
        </p:nvSpPr>
        <p:spPr>
          <a:xfrm>
            <a:off x="457200" y="1520333"/>
            <a:ext cx="4657798"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a:t>
            </a:r>
            <a:r>
              <a:rPr lang="en" sz="2000" b="1" dirty="0" smtClean="0">
                <a:solidFill>
                  <a:srgbClr val="12C8AA"/>
                </a:solidFill>
                <a:latin typeface="Source Sans Pro"/>
                <a:ea typeface="Source Sans Pro"/>
                <a:cs typeface="Source Sans Pro"/>
                <a:sym typeface="Source Sans Pro"/>
              </a:rPr>
              <a:t>A</a:t>
            </a:r>
            <a:r>
              <a:rPr lang="en" b="1" dirty="0" smtClean="0">
                <a:solidFill>
                  <a:srgbClr val="F05768"/>
                </a:solidFill>
                <a:latin typeface="Source Sans Pro"/>
                <a:ea typeface="Source Sans Pro"/>
                <a:cs typeface="Source Sans Pro"/>
                <a:sym typeface="Source Sans Pro"/>
              </a:rPr>
              <a:t> </a:t>
            </a:r>
            <a:r>
              <a:rPr lang="en" b="1" dirty="0">
                <a:solidFill>
                  <a:srgbClr val="F05768"/>
                </a:solidFill>
                <a:latin typeface="Source Sans Pro"/>
                <a:ea typeface="Source Sans Pro"/>
                <a:cs typeface="Source Sans Pro"/>
                <a:sym typeface="Source Sans Pro"/>
              </a:rPr>
              <a:t>seleccione directamente una o mas </a:t>
            </a:r>
            <a:r>
              <a:rPr lang="en" b="1" dirty="0" smtClean="0">
                <a:solidFill>
                  <a:srgbClr val="F05768"/>
                </a:solidFill>
                <a:latin typeface="Source Sans Pro"/>
                <a:ea typeface="Source Sans Pro"/>
                <a:cs typeface="Source Sans Pro"/>
                <a:sym typeface="Source Sans Pro"/>
              </a:rPr>
              <a:t>estaciones</a:t>
            </a:r>
            <a:r>
              <a:rPr lang="en" dirty="0" smtClean="0">
                <a:solidFill>
                  <a:srgbClr val="2F3848"/>
                </a:solidFill>
                <a:latin typeface="Source Sans Pro"/>
                <a:ea typeface="Source Sans Pro"/>
                <a:cs typeface="Source Sans Pro"/>
                <a:sym typeface="Source Sans Pro"/>
              </a:rPr>
              <a:t> </a:t>
            </a:r>
            <a:endParaRPr lang="es-MX" dirty="0"/>
          </a:p>
        </p:txBody>
      </p:sp>
      <p:pic>
        <p:nvPicPr>
          <p:cNvPr id="2" name="Picture 1"/>
          <p:cNvPicPr>
            <a:picLocks noChangeAspect="1"/>
          </p:cNvPicPr>
          <p:nvPr/>
        </p:nvPicPr>
        <p:blipFill>
          <a:blip r:embed="rId2"/>
          <a:stretch>
            <a:fillRect/>
          </a:stretch>
        </p:blipFill>
        <p:spPr>
          <a:xfrm>
            <a:off x="46009" y="2748474"/>
            <a:ext cx="9038844" cy="3456432"/>
          </a:xfrm>
          <a:prstGeom prst="rect">
            <a:avLst/>
          </a:prstGeom>
        </p:spPr>
      </p:pic>
      <p:sp>
        <p:nvSpPr>
          <p:cNvPr id="7" name="Shape 81"/>
          <p:cNvSpPr txBox="1"/>
          <p:nvPr/>
        </p:nvSpPr>
        <p:spPr>
          <a:xfrm>
            <a:off x="1810747" y="2143125"/>
            <a:ext cx="5509367" cy="427148"/>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ctr"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También encontrará una gráfica de las horas fríos del ciclo actual. La gráfica muestra como se van acumulando las horas frío en el tiempo.</a:t>
            </a:r>
            <a:endParaRPr sz="1300" dirty="0">
              <a:solidFill>
                <a:srgbClr val="2F3848"/>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763653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6" name="Rectangle 5"/>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sp>
        <p:nvSpPr>
          <p:cNvPr id="7" name="Rectangle 6"/>
          <p:cNvSpPr/>
          <p:nvPr/>
        </p:nvSpPr>
        <p:spPr>
          <a:xfrm>
            <a:off x="457200" y="1520333"/>
            <a:ext cx="4657798"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a:t>
            </a:r>
            <a:r>
              <a:rPr lang="en" sz="2000" b="1" dirty="0" smtClean="0">
                <a:solidFill>
                  <a:srgbClr val="12C8AA"/>
                </a:solidFill>
                <a:latin typeface="Source Sans Pro"/>
                <a:ea typeface="Source Sans Pro"/>
                <a:cs typeface="Source Sans Pro"/>
                <a:sym typeface="Source Sans Pro"/>
              </a:rPr>
              <a:t>A</a:t>
            </a:r>
            <a:r>
              <a:rPr lang="en" b="1" dirty="0" smtClean="0">
                <a:solidFill>
                  <a:srgbClr val="F05768"/>
                </a:solidFill>
                <a:latin typeface="Source Sans Pro"/>
                <a:ea typeface="Source Sans Pro"/>
                <a:cs typeface="Source Sans Pro"/>
                <a:sym typeface="Source Sans Pro"/>
              </a:rPr>
              <a:t> </a:t>
            </a:r>
            <a:r>
              <a:rPr lang="en" b="1" dirty="0">
                <a:solidFill>
                  <a:srgbClr val="F05768"/>
                </a:solidFill>
                <a:latin typeface="Source Sans Pro"/>
                <a:ea typeface="Source Sans Pro"/>
                <a:cs typeface="Source Sans Pro"/>
                <a:sym typeface="Source Sans Pro"/>
              </a:rPr>
              <a:t>seleccione directamente una o mas </a:t>
            </a:r>
            <a:r>
              <a:rPr lang="en" b="1" dirty="0" smtClean="0">
                <a:solidFill>
                  <a:srgbClr val="F05768"/>
                </a:solidFill>
                <a:latin typeface="Source Sans Pro"/>
                <a:ea typeface="Source Sans Pro"/>
                <a:cs typeface="Source Sans Pro"/>
                <a:sym typeface="Source Sans Pro"/>
              </a:rPr>
              <a:t>estaciones</a:t>
            </a:r>
            <a:r>
              <a:rPr lang="en" dirty="0" smtClean="0">
                <a:solidFill>
                  <a:srgbClr val="2F3848"/>
                </a:solidFill>
                <a:latin typeface="Source Sans Pro"/>
                <a:ea typeface="Source Sans Pro"/>
                <a:cs typeface="Source Sans Pro"/>
                <a:sym typeface="Source Sans Pro"/>
              </a:rPr>
              <a:t> </a:t>
            </a:r>
            <a:endParaRPr lang="es-MX" dirty="0"/>
          </a:p>
        </p:txBody>
      </p:sp>
      <p:sp>
        <p:nvSpPr>
          <p:cNvPr id="8" name="Shape 81"/>
          <p:cNvSpPr txBox="1"/>
          <p:nvPr/>
        </p:nvSpPr>
        <p:spPr>
          <a:xfrm>
            <a:off x="2509444" y="2134864"/>
            <a:ext cx="4222586" cy="312494"/>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ctr"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Debajo de las gráficas encontrará mapas de las horas frío.</a:t>
            </a:r>
            <a:endParaRPr sz="1300" dirty="0">
              <a:solidFill>
                <a:srgbClr val="2F3848"/>
              </a:solidFill>
              <a:latin typeface="Source Sans Pro"/>
              <a:ea typeface="Source Sans Pro"/>
              <a:cs typeface="Source Sans Pro"/>
              <a:sym typeface="Source Sans Pro"/>
            </a:endParaRPr>
          </a:p>
        </p:txBody>
      </p:sp>
      <p:pic>
        <p:nvPicPr>
          <p:cNvPr id="3" name="Picture 2"/>
          <p:cNvPicPr>
            <a:picLocks noChangeAspect="1"/>
          </p:cNvPicPr>
          <p:nvPr/>
        </p:nvPicPr>
        <p:blipFill>
          <a:blip r:embed="rId2"/>
          <a:stretch>
            <a:fillRect/>
          </a:stretch>
        </p:blipFill>
        <p:spPr>
          <a:xfrm>
            <a:off x="1724" y="2661779"/>
            <a:ext cx="9129617" cy="3365373"/>
          </a:xfrm>
          <a:prstGeom prst="rect">
            <a:avLst/>
          </a:prstGeom>
        </p:spPr>
      </p:pic>
    </p:spTree>
    <p:extLst>
      <p:ext uri="{BB962C8B-B14F-4D97-AF65-F5344CB8AC3E}">
        <p14:creationId xmlns:p14="http://schemas.microsoft.com/office/powerpoint/2010/main" val="2893261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6" name="Rectangle 5"/>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sp>
        <p:nvSpPr>
          <p:cNvPr id="4" name="Rectangle 3"/>
          <p:cNvSpPr/>
          <p:nvPr/>
        </p:nvSpPr>
        <p:spPr>
          <a:xfrm>
            <a:off x="457200" y="1500877"/>
            <a:ext cx="4657798"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a:t>
            </a:r>
            <a:r>
              <a:rPr lang="en" sz="2000" b="1" dirty="0" smtClean="0">
                <a:solidFill>
                  <a:srgbClr val="12C8AA"/>
                </a:solidFill>
                <a:latin typeface="Source Sans Pro"/>
                <a:ea typeface="Source Sans Pro"/>
                <a:cs typeface="Source Sans Pro"/>
                <a:sym typeface="Source Sans Pro"/>
              </a:rPr>
              <a:t>A</a:t>
            </a:r>
            <a:r>
              <a:rPr lang="en" b="1" dirty="0" smtClean="0">
                <a:solidFill>
                  <a:srgbClr val="F05768"/>
                </a:solidFill>
                <a:latin typeface="Source Sans Pro"/>
                <a:ea typeface="Source Sans Pro"/>
                <a:cs typeface="Source Sans Pro"/>
                <a:sym typeface="Source Sans Pro"/>
              </a:rPr>
              <a:t> </a:t>
            </a:r>
            <a:r>
              <a:rPr lang="en" b="1" dirty="0">
                <a:solidFill>
                  <a:srgbClr val="F05768"/>
                </a:solidFill>
                <a:latin typeface="Source Sans Pro"/>
                <a:ea typeface="Source Sans Pro"/>
                <a:cs typeface="Source Sans Pro"/>
                <a:sym typeface="Source Sans Pro"/>
              </a:rPr>
              <a:t>seleccione directamente una o mas </a:t>
            </a:r>
            <a:r>
              <a:rPr lang="en" b="1" dirty="0" smtClean="0">
                <a:solidFill>
                  <a:srgbClr val="F05768"/>
                </a:solidFill>
                <a:latin typeface="Source Sans Pro"/>
                <a:ea typeface="Source Sans Pro"/>
                <a:cs typeface="Source Sans Pro"/>
                <a:sym typeface="Source Sans Pro"/>
              </a:rPr>
              <a:t>estaciones</a:t>
            </a:r>
            <a:r>
              <a:rPr lang="en" dirty="0" smtClean="0">
                <a:solidFill>
                  <a:srgbClr val="2F3848"/>
                </a:solidFill>
                <a:latin typeface="Source Sans Pro"/>
                <a:ea typeface="Source Sans Pro"/>
                <a:cs typeface="Source Sans Pro"/>
                <a:sym typeface="Source Sans Pro"/>
              </a:rPr>
              <a:t> </a:t>
            </a:r>
            <a:endParaRPr lang="es-MX" dirty="0"/>
          </a:p>
        </p:txBody>
      </p:sp>
      <p:pic>
        <p:nvPicPr>
          <p:cNvPr id="2" name="Picture 1"/>
          <p:cNvPicPr>
            <a:picLocks noChangeAspect="1"/>
          </p:cNvPicPr>
          <p:nvPr/>
        </p:nvPicPr>
        <p:blipFill>
          <a:blip r:embed="rId2"/>
          <a:stretch>
            <a:fillRect/>
          </a:stretch>
        </p:blipFill>
        <p:spPr>
          <a:xfrm>
            <a:off x="107035" y="2007991"/>
            <a:ext cx="8941118" cy="4780598"/>
          </a:xfrm>
          <a:prstGeom prst="rect">
            <a:avLst/>
          </a:prstGeom>
        </p:spPr>
      </p:pic>
      <p:sp>
        <p:nvSpPr>
          <p:cNvPr id="7" name="Shape 81"/>
          <p:cNvSpPr txBox="1"/>
          <p:nvPr/>
        </p:nvSpPr>
        <p:spPr>
          <a:xfrm>
            <a:off x="5709844" y="1368783"/>
            <a:ext cx="2403024" cy="532204"/>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ctr"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También se muestra el mapa interpolado de las horas frío.</a:t>
            </a:r>
            <a:endParaRPr sz="1300" dirty="0">
              <a:solidFill>
                <a:srgbClr val="2F3848"/>
              </a:solidFill>
              <a:latin typeface="Source Sans Pro"/>
              <a:ea typeface="Source Sans Pro"/>
              <a:cs typeface="Source Sans Pro"/>
              <a:sym typeface="Source Sans Pro"/>
            </a:endParaRPr>
          </a:p>
        </p:txBody>
      </p:sp>
      <p:sp>
        <p:nvSpPr>
          <p:cNvPr id="8" name="Shape 81"/>
          <p:cNvSpPr txBox="1"/>
          <p:nvPr/>
        </p:nvSpPr>
        <p:spPr>
          <a:xfrm>
            <a:off x="1556133" y="2085059"/>
            <a:ext cx="2869952" cy="349710"/>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ctr"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Botón para cambiar la fecha del mapa.</a:t>
            </a:r>
            <a:endParaRPr sz="1300" dirty="0">
              <a:solidFill>
                <a:srgbClr val="2F3848"/>
              </a:solidFill>
              <a:latin typeface="Source Sans Pro"/>
              <a:ea typeface="Source Sans Pro"/>
              <a:cs typeface="Source Sans Pro"/>
              <a:sym typeface="Source Sans Pro"/>
            </a:endParaRPr>
          </a:p>
        </p:txBody>
      </p:sp>
      <p:sp>
        <p:nvSpPr>
          <p:cNvPr id="9" name="Shape 81"/>
          <p:cNvSpPr txBox="1"/>
          <p:nvPr/>
        </p:nvSpPr>
        <p:spPr>
          <a:xfrm>
            <a:off x="5988703" y="5324698"/>
            <a:ext cx="2403024" cy="532204"/>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ctr"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Al final de la pantalla se encuentra la tabla de horas frío.</a:t>
            </a:r>
            <a:endParaRPr sz="1300" dirty="0">
              <a:solidFill>
                <a:srgbClr val="2F3848"/>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849700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6" name="Rectangle 5"/>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sp>
        <p:nvSpPr>
          <p:cNvPr id="4" name="Rectangle 3"/>
          <p:cNvSpPr/>
          <p:nvPr/>
        </p:nvSpPr>
        <p:spPr>
          <a:xfrm>
            <a:off x="457200" y="1444133"/>
            <a:ext cx="4095750"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B</a:t>
            </a:r>
            <a:r>
              <a:rPr lang="en" b="1" dirty="0" smtClean="0">
                <a:solidFill>
                  <a:srgbClr val="F05768"/>
                </a:solidFill>
                <a:latin typeface="Source Sans Pro"/>
                <a:ea typeface="Source Sans Pro"/>
                <a:cs typeface="Source Sans Pro"/>
                <a:sym typeface="Source Sans Pro"/>
              </a:rPr>
              <a:t> elija por DDR, zona agrícola o municipio</a:t>
            </a:r>
            <a:r>
              <a:rPr lang="en" dirty="0" smtClean="0">
                <a:solidFill>
                  <a:srgbClr val="2F3848"/>
                </a:solidFill>
                <a:latin typeface="Source Sans Pro"/>
                <a:ea typeface="Source Sans Pro"/>
                <a:cs typeface="Source Sans Pro"/>
                <a:sym typeface="Source Sans Pro"/>
              </a:rPr>
              <a:t> </a:t>
            </a:r>
            <a:endParaRPr lang="es-MX" dirty="0"/>
          </a:p>
        </p:txBody>
      </p:sp>
      <p:pic>
        <p:nvPicPr>
          <p:cNvPr id="2" name="Picture 1"/>
          <p:cNvPicPr>
            <a:picLocks noChangeAspect="1"/>
          </p:cNvPicPr>
          <p:nvPr/>
        </p:nvPicPr>
        <p:blipFill>
          <a:blip r:embed="rId2"/>
          <a:stretch>
            <a:fillRect/>
          </a:stretch>
        </p:blipFill>
        <p:spPr>
          <a:xfrm>
            <a:off x="10346" y="2014540"/>
            <a:ext cx="9131141" cy="4246531"/>
          </a:xfrm>
          <a:prstGeom prst="rect">
            <a:avLst/>
          </a:prstGeom>
        </p:spPr>
      </p:pic>
      <p:sp>
        <p:nvSpPr>
          <p:cNvPr id="7" name="Shape 81"/>
          <p:cNvSpPr txBox="1"/>
          <p:nvPr/>
        </p:nvSpPr>
        <p:spPr>
          <a:xfrm>
            <a:off x="1575993" y="2783508"/>
            <a:ext cx="4729557" cy="552450"/>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ctr"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Haga clic sobre las barras de Fecha de inicio y Fecha Final para desplegar el calendario y elegir los días de inicio y fin con un clic.</a:t>
            </a:r>
            <a:endParaRPr sz="1300" dirty="0">
              <a:solidFill>
                <a:srgbClr val="2F3848"/>
              </a:solidFill>
              <a:latin typeface="Source Sans Pro"/>
              <a:ea typeface="Source Sans Pro"/>
              <a:cs typeface="Source Sans Pro"/>
              <a:sym typeface="Source Sans Pro"/>
            </a:endParaRPr>
          </a:p>
        </p:txBody>
      </p:sp>
      <p:sp>
        <p:nvSpPr>
          <p:cNvPr id="8" name="Shape 81"/>
          <p:cNvSpPr txBox="1"/>
          <p:nvPr/>
        </p:nvSpPr>
        <p:spPr>
          <a:xfrm>
            <a:off x="1522589" y="4033439"/>
            <a:ext cx="7260694" cy="293067"/>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ctr"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Seleccione las horas frío de interés. Haga clic sobre el botón Frutales (efectivas) o Trigo (acumuladas).</a:t>
            </a:r>
            <a:endParaRPr sz="1300" dirty="0">
              <a:solidFill>
                <a:srgbClr val="2F3848"/>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278129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6" name="Rectangle 5"/>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pic>
        <p:nvPicPr>
          <p:cNvPr id="2" name="Picture 1"/>
          <p:cNvPicPr>
            <a:picLocks noChangeAspect="1"/>
          </p:cNvPicPr>
          <p:nvPr/>
        </p:nvPicPr>
        <p:blipFill rotWithShape="1">
          <a:blip r:embed="rId2"/>
          <a:srcRect b="34654"/>
          <a:stretch/>
        </p:blipFill>
        <p:spPr>
          <a:xfrm>
            <a:off x="63171" y="1805910"/>
            <a:ext cx="9022461" cy="1980781"/>
          </a:xfrm>
          <a:prstGeom prst="rect">
            <a:avLst/>
          </a:prstGeom>
        </p:spPr>
      </p:pic>
      <p:sp>
        <p:nvSpPr>
          <p:cNvPr id="9" name="Rectangle 8"/>
          <p:cNvSpPr/>
          <p:nvPr/>
        </p:nvSpPr>
        <p:spPr>
          <a:xfrm>
            <a:off x="457200" y="1444133"/>
            <a:ext cx="4095750"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B</a:t>
            </a:r>
            <a:r>
              <a:rPr lang="en" b="1" dirty="0" smtClean="0">
                <a:solidFill>
                  <a:srgbClr val="F05768"/>
                </a:solidFill>
                <a:latin typeface="Source Sans Pro"/>
                <a:ea typeface="Source Sans Pro"/>
                <a:cs typeface="Source Sans Pro"/>
                <a:sym typeface="Source Sans Pro"/>
              </a:rPr>
              <a:t> elija por DDR, zona agrícola o municipio</a:t>
            </a:r>
            <a:r>
              <a:rPr lang="en" dirty="0" smtClean="0">
                <a:solidFill>
                  <a:srgbClr val="2F3848"/>
                </a:solidFill>
                <a:latin typeface="Source Sans Pro"/>
                <a:ea typeface="Source Sans Pro"/>
                <a:cs typeface="Source Sans Pro"/>
                <a:sym typeface="Source Sans Pro"/>
              </a:rPr>
              <a:t> </a:t>
            </a:r>
            <a:endParaRPr lang="es-MX" dirty="0"/>
          </a:p>
        </p:txBody>
      </p:sp>
      <p:pic>
        <p:nvPicPr>
          <p:cNvPr id="3" name="Picture 2"/>
          <p:cNvPicPr>
            <a:picLocks noChangeAspect="1"/>
          </p:cNvPicPr>
          <p:nvPr/>
        </p:nvPicPr>
        <p:blipFill>
          <a:blip r:embed="rId3"/>
          <a:stretch>
            <a:fillRect/>
          </a:stretch>
        </p:blipFill>
        <p:spPr>
          <a:xfrm>
            <a:off x="43166" y="4099981"/>
            <a:ext cx="9022461" cy="2506599"/>
          </a:xfrm>
          <a:prstGeom prst="rect">
            <a:avLst/>
          </a:prstGeom>
        </p:spPr>
      </p:pic>
      <p:sp>
        <p:nvSpPr>
          <p:cNvPr id="11" name="TextBox 10"/>
          <p:cNvSpPr txBox="1"/>
          <p:nvPr/>
        </p:nvSpPr>
        <p:spPr>
          <a:xfrm>
            <a:off x="1457324" y="2368935"/>
            <a:ext cx="5885287" cy="90794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smtClean="0">
                <a:solidFill>
                  <a:schemeClr val="tx2">
                    <a:lumMod val="25000"/>
                  </a:schemeClr>
                </a:solidFill>
                <a:latin typeface="Source Sans Pro" panose="020B0604020202020204" charset="0"/>
              </a:rPr>
              <a:t>Primer filtro</a:t>
            </a:r>
          </a:p>
          <a:p>
            <a:pPr algn="just"/>
            <a:r>
              <a:rPr lang="es-MX" sz="1300" dirty="0" smtClean="0">
                <a:latin typeface="Source Sans Pro" panose="020B0604020202020204" charset="0"/>
              </a:rPr>
              <a:t>¿Desea organizar las estaciones por DDR, por Municipio o por Zona agrícola? Según su elección se mostrarán los nombres de las estaciones en el DDR, el Municipio o la Zona agrícola. En este ejemplo se eligió Zona agrícola.</a:t>
            </a:r>
          </a:p>
        </p:txBody>
      </p:sp>
      <p:sp>
        <p:nvSpPr>
          <p:cNvPr id="12" name="TextBox 11"/>
          <p:cNvSpPr txBox="1"/>
          <p:nvPr/>
        </p:nvSpPr>
        <p:spPr>
          <a:xfrm>
            <a:off x="2314980" y="4752677"/>
            <a:ext cx="4875232" cy="6924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a:latin typeface="Source Sans Pro" panose="020B0604020202020204" charset="0"/>
              </a:rPr>
              <a:t>H</a:t>
            </a:r>
            <a:r>
              <a:rPr lang="es-MX" sz="1300" dirty="0" smtClean="0">
                <a:latin typeface="Source Sans Pro" panose="020B0604020202020204" charset="0"/>
              </a:rPr>
              <a:t>aga clic sobre el botón con el nombre del DDR, Municipio o Zona agrícola de interés. En este ejemplo se muestran las zonas agrícolas.</a:t>
            </a:r>
          </a:p>
        </p:txBody>
      </p:sp>
    </p:spTree>
    <p:extLst>
      <p:ext uri="{BB962C8B-B14F-4D97-AF65-F5344CB8AC3E}">
        <p14:creationId xmlns:p14="http://schemas.microsoft.com/office/powerpoint/2010/main" val="3984732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6" name="Rectangle 5"/>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pic>
        <p:nvPicPr>
          <p:cNvPr id="2" name="Picture 1"/>
          <p:cNvPicPr>
            <a:picLocks noChangeAspect="1"/>
          </p:cNvPicPr>
          <p:nvPr/>
        </p:nvPicPr>
        <p:blipFill>
          <a:blip r:embed="rId2"/>
          <a:stretch>
            <a:fillRect/>
          </a:stretch>
        </p:blipFill>
        <p:spPr>
          <a:xfrm>
            <a:off x="68096" y="2174748"/>
            <a:ext cx="9010555" cy="3825049"/>
          </a:xfrm>
          <a:prstGeom prst="rect">
            <a:avLst/>
          </a:prstGeom>
        </p:spPr>
      </p:pic>
      <p:sp>
        <p:nvSpPr>
          <p:cNvPr id="7" name="TextBox 6"/>
          <p:cNvSpPr txBox="1"/>
          <p:nvPr/>
        </p:nvSpPr>
        <p:spPr>
          <a:xfrm>
            <a:off x="165168" y="2144822"/>
            <a:ext cx="2412662"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En este ejemplo se seleccionó la zona agrícola Valle del Yaqui.</a:t>
            </a:r>
          </a:p>
        </p:txBody>
      </p:sp>
      <p:sp>
        <p:nvSpPr>
          <p:cNvPr id="8" name="Rectangle 7"/>
          <p:cNvSpPr/>
          <p:nvPr/>
        </p:nvSpPr>
        <p:spPr>
          <a:xfrm>
            <a:off x="457200" y="1444133"/>
            <a:ext cx="4095750"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B</a:t>
            </a:r>
            <a:r>
              <a:rPr lang="en" b="1" dirty="0" smtClean="0">
                <a:solidFill>
                  <a:srgbClr val="F05768"/>
                </a:solidFill>
                <a:latin typeface="Source Sans Pro"/>
                <a:ea typeface="Source Sans Pro"/>
                <a:cs typeface="Source Sans Pro"/>
                <a:sym typeface="Source Sans Pro"/>
              </a:rPr>
              <a:t> elija por DDR, zona agrícola o municipio</a:t>
            </a:r>
            <a:r>
              <a:rPr lang="en" dirty="0" smtClean="0">
                <a:solidFill>
                  <a:srgbClr val="2F3848"/>
                </a:solidFill>
                <a:latin typeface="Source Sans Pro"/>
                <a:ea typeface="Source Sans Pro"/>
                <a:cs typeface="Source Sans Pro"/>
                <a:sym typeface="Source Sans Pro"/>
              </a:rPr>
              <a:t> </a:t>
            </a:r>
            <a:endParaRPr lang="es-MX" dirty="0"/>
          </a:p>
        </p:txBody>
      </p:sp>
      <p:sp>
        <p:nvSpPr>
          <p:cNvPr id="10" name="TextBox 9"/>
          <p:cNvSpPr txBox="1"/>
          <p:nvPr/>
        </p:nvSpPr>
        <p:spPr>
          <a:xfrm>
            <a:off x="2748267" y="2925681"/>
            <a:ext cx="4810124" cy="8925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Puede seleccionar todas las estaciones de la zona. Haga clic sobre el botón Seleccionar todo o seleccione una o mas estaciones dando clic sobre los botones, una vez que finalizó la selección dar clic en la barra verde Agregar estaciones seleccionadas.</a:t>
            </a:r>
          </a:p>
        </p:txBody>
      </p:sp>
    </p:spTree>
    <p:extLst>
      <p:ext uri="{BB962C8B-B14F-4D97-AF65-F5344CB8AC3E}">
        <p14:creationId xmlns:p14="http://schemas.microsoft.com/office/powerpoint/2010/main" val="29142512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6" name="Rectangle 5"/>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sp>
        <p:nvSpPr>
          <p:cNvPr id="4" name="Rectangle 3"/>
          <p:cNvSpPr/>
          <p:nvPr/>
        </p:nvSpPr>
        <p:spPr>
          <a:xfrm>
            <a:off x="457200" y="1444133"/>
            <a:ext cx="4095750"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B</a:t>
            </a:r>
            <a:r>
              <a:rPr lang="en" b="1" dirty="0" smtClean="0">
                <a:solidFill>
                  <a:srgbClr val="F05768"/>
                </a:solidFill>
                <a:latin typeface="Source Sans Pro"/>
                <a:ea typeface="Source Sans Pro"/>
                <a:cs typeface="Source Sans Pro"/>
                <a:sym typeface="Source Sans Pro"/>
              </a:rPr>
              <a:t> elija por DDR, zona agrícola o municipio</a:t>
            </a:r>
            <a:r>
              <a:rPr lang="en" dirty="0" smtClean="0">
                <a:solidFill>
                  <a:srgbClr val="2F3848"/>
                </a:solidFill>
                <a:latin typeface="Source Sans Pro"/>
                <a:ea typeface="Source Sans Pro"/>
                <a:cs typeface="Source Sans Pro"/>
                <a:sym typeface="Source Sans Pro"/>
              </a:rPr>
              <a:t> </a:t>
            </a:r>
            <a:endParaRPr lang="es-MX" dirty="0"/>
          </a:p>
        </p:txBody>
      </p:sp>
      <p:pic>
        <p:nvPicPr>
          <p:cNvPr id="2" name="Picture 1"/>
          <p:cNvPicPr>
            <a:picLocks noChangeAspect="1"/>
          </p:cNvPicPr>
          <p:nvPr/>
        </p:nvPicPr>
        <p:blipFill>
          <a:blip r:embed="rId2"/>
          <a:stretch>
            <a:fillRect/>
          </a:stretch>
        </p:blipFill>
        <p:spPr>
          <a:xfrm>
            <a:off x="21881" y="2420986"/>
            <a:ext cx="9089422" cy="2760345"/>
          </a:xfrm>
          <a:prstGeom prst="rect">
            <a:avLst/>
          </a:prstGeom>
        </p:spPr>
      </p:pic>
      <p:sp>
        <p:nvSpPr>
          <p:cNvPr id="7" name="TextBox 6"/>
          <p:cNvSpPr txBox="1"/>
          <p:nvPr/>
        </p:nvSpPr>
        <p:spPr>
          <a:xfrm>
            <a:off x="4460335" y="2959264"/>
            <a:ext cx="383735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latin typeface="Source Sans Pro" panose="020B0604020202020204" charset="0"/>
              </a:rPr>
              <a:t>Los nombres de las estaciones seleccionadas aparecerán en botones verdes. Para remover una estación de la consulta haga clic sobre la equis al lado del nombre.</a:t>
            </a:r>
          </a:p>
        </p:txBody>
      </p:sp>
      <p:sp>
        <p:nvSpPr>
          <p:cNvPr id="8" name="TextBox 7"/>
          <p:cNvSpPr txBox="1"/>
          <p:nvPr/>
        </p:nvSpPr>
        <p:spPr>
          <a:xfrm>
            <a:off x="2371725" y="5181331"/>
            <a:ext cx="474345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latin typeface="Source Sans Pro" panose="020B0604020202020204" charset="0"/>
              </a:rPr>
              <a:t>Haga clic sobre la barra verde Consultar datos para ver los resultados. Se mostrarán las gráficas, mapas y tabla de horas frío como en la ruta A.</a:t>
            </a:r>
          </a:p>
        </p:txBody>
      </p:sp>
    </p:spTree>
    <p:extLst>
      <p:ext uri="{BB962C8B-B14F-4D97-AF65-F5344CB8AC3E}">
        <p14:creationId xmlns:p14="http://schemas.microsoft.com/office/powerpoint/2010/main" val="3193724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Unidades calor </a:t>
            </a:r>
            <a:r>
              <a:rPr lang="es-MX" sz="1400" i="1" dirty="0" smtClean="0">
                <a:solidFill>
                  <a:schemeClr val="tx2">
                    <a:lumMod val="75000"/>
                  </a:schemeClr>
                </a:solidFill>
              </a:rPr>
              <a:t>Pronóstico</a:t>
            </a:r>
            <a:r>
              <a:rPr lang="es-MX" dirty="0" smtClean="0"/>
              <a:t>  </a:t>
            </a:r>
            <a:endParaRPr lang="es-MX" sz="1400" b="0" i="1" dirty="0">
              <a:solidFill>
                <a:schemeClr val="tx2">
                  <a:lumMod val="50000"/>
                </a:schemeClr>
              </a:solidFill>
            </a:endParaRPr>
          </a:p>
        </p:txBody>
      </p:sp>
      <p:pic>
        <p:nvPicPr>
          <p:cNvPr id="5" name="Picture 4"/>
          <p:cNvPicPr>
            <a:picLocks noChangeAspect="1"/>
          </p:cNvPicPr>
          <p:nvPr/>
        </p:nvPicPr>
        <p:blipFill>
          <a:blip r:embed="rId2"/>
          <a:stretch>
            <a:fillRect/>
          </a:stretch>
        </p:blipFill>
        <p:spPr>
          <a:xfrm>
            <a:off x="472487" y="1468216"/>
            <a:ext cx="8199120" cy="5227320"/>
          </a:xfrm>
          <a:prstGeom prst="rect">
            <a:avLst/>
          </a:prstGeom>
          <a:ln>
            <a:solidFill>
              <a:schemeClr val="tx2">
                <a:lumMod val="90000"/>
              </a:schemeClr>
            </a:solidFill>
          </a:ln>
        </p:spPr>
      </p:pic>
      <p:sp>
        <p:nvSpPr>
          <p:cNvPr id="3" name="Rectangle 2"/>
          <p:cNvSpPr/>
          <p:nvPr/>
        </p:nvSpPr>
        <p:spPr>
          <a:xfrm>
            <a:off x="5066505" y="721189"/>
            <a:ext cx="3709670" cy="261610"/>
          </a:xfrm>
          <a:prstGeom prst="rect">
            <a:avLst/>
          </a:prstGeom>
        </p:spPr>
        <p:txBody>
          <a:bodyPr wrap="none">
            <a:spAutoFit/>
          </a:bodyPr>
          <a:lstStyle/>
          <a:p>
            <a:r>
              <a:rPr lang="es-MX" sz="1100" i="1" dirty="0">
                <a:solidFill>
                  <a:schemeClr val="tx2">
                    <a:lumMod val="50000"/>
                  </a:schemeClr>
                </a:solidFill>
              </a:rPr>
              <a:t>http://www.siafeson.com/remas/index.php/unidadescalor</a:t>
            </a:r>
            <a:endParaRPr lang="es-MX" sz="1100" dirty="0"/>
          </a:p>
        </p:txBody>
      </p:sp>
    </p:spTree>
    <p:extLst>
      <p:ext uri="{BB962C8B-B14F-4D97-AF65-F5344CB8AC3E}">
        <p14:creationId xmlns:p14="http://schemas.microsoft.com/office/powerpoint/2010/main" val="2402847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ctrTitle" idx="4294967295"/>
          </p:nvPr>
        </p:nvSpPr>
        <p:spPr>
          <a:xfrm>
            <a:off x="423909" y="2950893"/>
            <a:ext cx="8323867" cy="1546500"/>
          </a:xfrm>
          <a:prstGeom prst="rect">
            <a:avLst/>
          </a:prstGeom>
        </p:spPr>
        <p:txBody>
          <a:bodyPr wrap="square" lIns="91425" tIns="91425" rIns="91425" bIns="91425" anchor="ctr" anchorCtr="0">
            <a:noAutofit/>
          </a:bodyPr>
          <a:lstStyle/>
          <a:p>
            <a:pPr lvl="0"/>
            <a:r>
              <a:rPr lang="es-MX" sz="4300" dirty="0">
                <a:solidFill>
                  <a:srgbClr val="00FFCC"/>
                </a:solidFill>
              </a:rPr>
              <a:t>http://www.siafeson.com/remas/</a:t>
            </a:r>
            <a:endParaRPr lang="en" sz="4300" dirty="0">
              <a:solidFill>
                <a:srgbClr val="00FFCC"/>
              </a:solidFill>
            </a:endParaRPr>
          </a:p>
        </p:txBody>
      </p:sp>
      <p:sp>
        <p:nvSpPr>
          <p:cNvPr id="114" name="Shape 114"/>
          <p:cNvSpPr txBox="1">
            <a:spLocks noGrp="1"/>
          </p:cNvSpPr>
          <p:nvPr>
            <p:ph type="subTitle" idx="4294967295"/>
          </p:nvPr>
        </p:nvSpPr>
        <p:spPr>
          <a:xfrm>
            <a:off x="575035" y="4339787"/>
            <a:ext cx="7899662" cy="1825341"/>
          </a:xfrm>
          <a:prstGeom prst="rect">
            <a:avLst/>
          </a:prstGeom>
        </p:spPr>
        <p:txBody>
          <a:bodyPr wrap="square" lIns="91425" tIns="91425" rIns="91425" bIns="91425" anchor="t" anchorCtr="0">
            <a:noAutofit/>
          </a:bodyPr>
          <a:lstStyle/>
          <a:p>
            <a:pPr algn="just">
              <a:spcBef>
                <a:spcPts val="0"/>
              </a:spcBef>
              <a:buNone/>
            </a:pPr>
            <a:r>
              <a:rPr lang="es-MX" sz="1800" dirty="0" smtClean="0"/>
              <a:t>La </a:t>
            </a:r>
            <a:r>
              <a:rPr lang="es-MX" sz="1800" dirty="0"/>
              <a:t>Red de Estaciones Meteorológicas </a:t>
            </a:r>
            <a:r>
              <a:rPr lang="es-MX" sz="1800" dirty="0" smtClean="0"/>
              <a:t>Automáticas </a:t>
            </a:r>
            <a:r>
              <a:rPr lang="es-MX" sz="1800" dirty="0"/>
              <a:t>de Sonora (REMAS) tiene como propósito la generación, almacenamiento, procesamiento y diseminación de los datos meteorológicos en Sonora. La REMAS busca generar los datos meteorológicos necesarios para garantizar la sanidad vegetal y facilitar la exportación de los productos agrícolas en beneficio de los productores. </a:t>
            </a:r>
          </a:p>
          <a:p>
            <a:pPr marL="0" lvl="0" indent="0" algn="just" rtl="0">
              <a:spcBef>
                <a:spcPts val="0"/>
              </a:spcBef>
              <a:buNone/>
            </a:pPr>
            <a:endParaRPr lang="en" sz="3000" dirty="0"/>
          </a:p>
        </p:txBody>
      </p:sp>
      <p:grpSp>
        <p:nvGrpSpPr>
          <p:cNvPr id="2" name="Group 1"/>
          <p:cNvGrpSpPr/>
          <p:nvPr/>
        </p:nvGrpSpPr>
        <p:grpSpPr>
          <a:xfrm>
            <a:off x="1002753" y="944902"/>
            <a:ext cx="3229882" cy="1921200"/>
            <a:chOff x="1002753" y="944902"/>
            <a:chExt cx="3229882" cy="1921200"/>
          </a:xfrm>
        </p:grpSpPr>
        <p:sp>
          <p:nvSpPr>
            <p:cNvPr id="115" name="Shape 115"/>
            <p:cNvSpPr/>
            <p:nvPr/>
          </p:nvSpPr>
          <p:spPr>
            <a:xfrm>
              <a:off x="1002753" y="944902"/>
              <a:ext cx="3229882" cy="1921200"/>
            </a:xfrm>
            <a:prstGeom prst="wedgeRectCallout">
              <a:avLst>
                <a:gd name="adj1" fmla="val -32904"/>
                <a:gd name="adj2" fmla="val 66457"/>
              </a:avLst>
            </a:prstGeom>
            <a:noFill/>
            <a:ln w="152400" cap="flat" cmpd="sng">
              <a:solidFill>
                <a:srgbClr val="FFFFFF"/>
              </a:solidFill>
              <a:prstDash val="solid"/>
              <a:miter lim="8000"/>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8"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045" y="1274517"/>
              <a:ext cx="2857689" cy="1256480"/>
            </a:xfrm>
            <a:prstGeom prst="rect">
              <a:avLst/>
            </a:prstGeom>
          </p:spPr>
        </p:pic>
      </p:grpSp>
      <p:sp>
        <p:nvSpPr>
          <p:cNvPr id="7" name="Shape 271"/>
          <p:cNvSpPr txBox="1">
            <a:spLocks/>
          </p:cNvSpPr>
          <p:nvPr/>
        </p:nvSpPr>
        <p:spPr>
          <a:xfrm>
            <a:off x="4614417" y="1484597"/>
            <a:ext cx="3395075" cy="10464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lvl="1"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2pPr>
            <a:lvl3pPr lvl="2"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3pPr>
            <a:lvl4pPr lvl="3"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4pPr>
            <a:lvl5pPr lvl="4"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5pPr>
            <a:lvl6pPr lvl="5"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6pPr>
            <a:lvl7pPr lvl="6"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7pPr>
            <a:lvl8pPr lvl="7"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8pPr>
            <a:lvl9pPr lvl="8" algn="ctr">
              <a:spcBef>
                <a:spcPts val="0"/>
              </a:spcBef>
              <a:buClr>
                <a:srgbClr val="00C5B9"/>
              </a:buClr>
              <a:buSzPts val="2400"/>
              <a:buFont typeface="Source Sans Pro"/>
              <a:buNone/>
              <a:defRPr sz="2400" b="1">
                <a:solidFill>
                  <a:srgbClr val="00C5B9"/>
                </a:solidFill>
                <a:latin typeface="Source Sans Pro"/>
                <a:ea typeface="Source Sans Pro"/>
                <a:cs typeface="Source Sans Pro"/>
                <a:sym typeface="Source Sans Pro"/>
              </a:defRPr>
            </a:lvl9pPr>
          </a:lstStyle>
          <a:p>
            <a:r>
              <a:rPr lang="en" sz="4000" dirty="0" smtClean="0">
                <a:solidFill>
                  <a:schemeClr val="bg1"/>
                </a:solidFill>
              </a:rPr>
              <a:t>Conozca el sitio web</a:t>
            </a:r>
            <a:endParaRPr lang="en" sz="40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1"/>
          <p:cNvSpPr txBox="1"/>
          <p:nvPr/>
        </p:nvSpPr>
        <p:spPr>
          <a:xfrm>
            <a:off x="5998468" y="2096912"/>
            <a:ext cx="3099235" cy="2515275"/>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Selección de plaga, enfermedad o cultivo de interés.</a:t>
            </a:r>
            <a:endParaRPr lang="en" sz="1500" b="1" dirty="0">
              <a:solidFill>
                <a:srgbClr val="F05768"/>
              </a:solidFill>
              <a:latin typeface="Source Sans Pro"/>
              <a:ea typeface="Source Sans Pro"/>
              <a:cs typeface="Source Sans Pro"/>
              <a:sym typeface="Source Sans Pro"/>
            </a:endParaRPr>
          </a:p>
          <a:p>
            <a:pPr marL="0" lvl="0" indent="-69850" algn="just" rtl="0">
              <a:spcBef>
                <a:spcPts val="600"/>
              </a:spcBef>
              <a:buClr>
                <a:schemeClr val="dk1"/>
              </a:buClr>
              <a:buSzPts val="1100"/>
              <a:buFont typeface="Arial"/>
              <a:buNone/>
            </a:pPr>
            <a:r>
              <a:rPr lang="en" dirty="0" smtClean="0">
                <a:solidFill>
                  <a:srgbClr val="2F3848"/>
                </a:solidFill>
                <a:latin typeface="Source Sans Pro"/>
                <a:ea typeface="Source Sans Pro"/>
                <a:cs typeface="Source Sans Pro"/>
                <a:sym typeface="Source Sans Pro"/>
              </a:rPr>
              <a:t>La lista incluye 34 opciones entre plagas,  enfermedades y cultivos ordenados alfabéticamente.</a:t>
            </a:r>
          </a:p>
          <a:p>
            <a:pPr marL="0" lvl="0" indent="-69850" algn="just" rtl="0">
              <a:spcBef>
                <a:spcPts val="600"/>
              </a:spcBef>
              <a:buClr>
                <a:schemeClr val="dk1"/>
              </a:buClr>
              <a:buSzPts val="1100"/>
              <a:buFont typeface="Arial"/>
              <a:buNone/>
            </a:pPr>
            <a:r>
              <a:rPr lang="en" b="1" dirty="0" smtClean="0">
                <a:solidFill>
                  <a:srgbClr val="2F3848"/>
                </a:solidFill>
                <a:latin typeface="Source Sans Pro"/>
                <a:ea typeface="Source Sans Pro"/>
                <a:cs typeface="Source Sans Pro"/>
                <a:sym typeface="Source Sans Pro"/>
              </a:rPr>
              <a:t>Ejemplo:</a:t>
            </a:r>
            <a:r>
              <a:rPr lang="en" dirty="0" smtClean="0">
                <a:solidFill>
                  <a:srgbClr val="2F3848"/>
                </a:solidFill>
                <a:latin typeface="Source Sans Pro"/>
                <a:ea typeface="Source Sans Pro"/>
                <a:cs typeface="Source Sans Pro"/>
                <a:sym typeface="Source Sans Pro"/>
              </a:rPr>
              <a:t> si deseo consultar las unidades calor para el espárrago busco el Espárrago en la lista y doy clic.</a:t>
            </a:r>
            <a:endParaRPr dirty="0">
              <a:solidFill>
                <a:srgbClr val="2F3848"/>
              </a:solidFill>
              <a:latin typeface="Source Sans Pro"/>
              <a:ea typeface="Source Sans Pro"/>
              <a:cs typeface="Source Sans Pro"/>
              <a:sym typeface="Source Sans Pro"/>
            </a:endParaRPr>
          </a:p>
        </p:txBody>
      </p:sp>
      <p:pic>
        <p:nvPicPr>
          <p:cNvPr id="7" name="Picture 6"/>
          <p:cNvPicPr>
            <a:picLocks noChangeAspect="1"/>
          </p:cNvPicPr>
          <p:nvPr/>
        </p:nvPicPr>
        <p:blipFill>
          <a:blip r:embed="rId2"/>
          <a:stretch>
            <a:fillRect/>
          </a:stretch>
        </p:blipFill>
        <p:spPr>
          <a:xfrm>
            <a:off x="13451" y="1614589"/>
            <a:ext cx="5937409" cy="4637246"/>
          </a:xfrm>
          <a:prstGeom prst="rect">
            <a:avLst/>
          </a:prstGeom>
          <a:ln>
            <a:solidFill>
              <a:schemeClr val="tx2">
                <a:lumMod val="50000"/>
              </a:schemeClr>
            </a:solidFill>
          </a:ln>
        </p:spPr>
      </p:pic>
      <p:sp>
        <p:nvSpPr>
          <p:cNvPr id="8" name="Shape 508"/>
          <p:cNvSpPr/>
          <p:nvPr/>
        </p:nvSpPr>
        <p:spPr>
          <a:xfrm>
            <a:off x="8614295" y="4129743"/>
            <a:ext cx="339959" cy="3399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12C8AA"/>
          </a:solidFill>
          <a:ln>
            <a:noFill/>
          </a:ln>
        </p:spPr>
        <p:txBody>
          <a:bodyPr wrap="square" lIns="91425" tIns="91425" rIns="91425" bIns="91425" anchor="ctr" anchorCtr="0">
            <a:noAutofit/>
          </a:bodyPr>
          <a:lstStyle/>
          <a:p>
            <a:pPr marL="0" lvl="0" indent="0">
              <a:spcBef>
                <a:spcPts val="0"/>
              </a:spcBef>
              <a:buNone/>
            </a:pPr>
            <a:endParaRPr/>
          </a:p>
        </p:txBody>
      </p:sp>
      <p:sp>
        <p:nvSpPr>
          <p:cNvPr id="12"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Unidades calor </a:t>
            </a:r>
            <a:r>
              <a:rPr lang="es-MX" sz="1400" i="1" dirty="0" smtClean="0">
                <a:solidFill>
                  <a:schemeClr val="tx2">
                    <a:lumMod val="75000"/>
                  </a:schemeClr>
                </a:solidFill>
              </a:rPr>
              <a:t>Pronóstico</a:t>
            </a:r>
            <a:r>
              <a:rPr lang="es-MX" dirty="0" smtClean="0"/>
              <a:t>  </a:t>
            </a:r>
            <a:endParaRPr lang="es-MX" sz="1400" b="0" i="1" dirty="0">
              <a:solidFill>
                <a:schemeClr val="tx2">
                  <a:lumMod val="50000"/>
                </a:schemeClr>
              </a:solidFill>
            </a:endParaRPr>
          </a:p>
        </p:txBody>
      </p:sp>
      <p:sp>
        <p:nvSpPr>
          <p:cNvPr id="9" name="Rectangle 8"/>
          <p:cNvSpPr/>
          <p:nvPr/>
        </p:nvSpPr>
        <p:spPr>
          <a:xfrm>
            <a:off x="5066505" y="721189"/>
            <a:ext cx="3709670" cy="261610"/>
          </a:xfrm>
          <a:prstGeom prst="rect">
            <a:avLst/>
          </a:prstGeom>
        </p:spPr>
        <p:txBody>
          <a:bodyPr wrap="none">
            <a:spAutoFit/>
          </a:bodyPr>
          <a:lstStyle/>
          <a:p>
            <a:r>
              <a:rPr lang="es-MX" sz="1100" i="1" dirty="0">
                <a:solidFill>
                  <a:schemeClr val="tx2">
                    <a:lumMod val="50000"/>
                  </a:schemeClr>
                </a:solidFill>
              </a:rPr>
              <a:t>http://www.siafeson.com/remas/index.php/unidadescalor</a:t>
            </a:r>
            <a:endParaRPr lang="es-MX" sz="1100" dirty="0"/>
          </a:p>
        </p:txBody>
      </p:sp>
    </p:spTree>
    <p:extLst>
      <p:ext uri="{BB962C8B-B14F-4D97-AF65-F5344CB8AC3E}">
        <p14:creationId xmlns:p14="http://schemas.microsoft.com/office/powerpoint/2010/main" val="38748186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03492" y="1566553"/>
            <a:ext cx="5920073" cy="4377214"/>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pic>
      <p:sp>
        <p:nvSpPr>
          <p:cNvPr id="8" name="Shape 81"/>
          <p:cNvSpPr txBox="1"/>
          <p:nvPr/>
        </p:nvSpPr>
        <p:spPr>
          <a:xfrm>
            <a:off x="46301" y="2237591"/>
            <a:ext cx="3078866" cy="2515275"/>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Selección de fecha de inicio.</a:t>
            </a:r>
            <a:endParaRPr lang="en" sz="1500" b="1" dirty="0">
              <a:solidFill>
                <a:srgbClr val="F05768"/>
              </a:solidFill>
              <a:latin typeface="Source Sans Pro"/>
              <a:ea typeface="Source Sans Pro"/>
              <a:cs typeface="Source Sans Pro"/>
              <a:sym typeface="Source Sans Pro"/>
            </a:endParaRPr>
          </a:p>
          <a:p>
            <a:pPr marL="0" lvl="0" indent="-69850" algn="just" rtl="0">
              <a:spcBef>
                <a:spcPts val="600"/>
              </a:spcBef>
              <a:buClr>
                <a:schemeClr val="dk1"/>
              </a:buClr>
              <a:buSzPts val="1100"/>
              <a:buFont typeface="Arial"/>
              <a:buNone/>
            </a:pPr>
            <a:r>
              <a:rPr lang="en" dirty="0" smtClean="0">
                <a:solidFill>
                  <a:srgbClr val="2F3848"/>
                </a:solidFill>
                <a:latin typeface="Source Sans Pro"/>
                <a:ea typeface="Source Sans Pro"/>
                <a:cs typeface="Source Sans Pro"/>
                <a:sym typeface="Source Sans Pro"/>
              </a:rPr>
              <a:t>De clic en Seleccionar fecha de inicio y luego en F</a:t>
            </a:r>
            <a:r>
              <a:rPr lang="es-MX" dirty="0" smtClean="0">
                <a:solidFill>
                  <a:srgbClr val="2F3848"/>
                </a:solidFill>
                <a:latin typeface="Source Sans Pro"/>
                <a:ea typeface="Source Sans Pro"/>
                <a:cs typeface="Source Sans Pro"/>
                <a:sym typeface="Source Sans Pro"/>
              </a:rPr>
              <a:t>e</a:t>
            </a:r>
            <a:r>
              <a:rPr lang="en" dirty="0" smtClean="0">
                <a:solidFill>
                  <a:srgbClr val="2F3848"/>
                </a:solidFill>
                <a:latin typeface="Source Sans Pro"/>
                <a:ea typeface="Source Sans Pro"/>
                <a:cs typeface="Source Sans Pro"/>
                <a:sym typeface="Source Sans Pro"/>
              </a:rPr>
              <a:t>cha de inicio para desplegar el calendario. </a:t>
            </a:r>
          </a:p>
          <a:p>
            <a:pPr marL="0" lvl="0" indent="-69850" algn="just" rtl="0">
              <a:spcBef>
                <a:spcPts val="600"/>
              </a:spcBef>
              <a:buClr>
                <a:schemeClr val="dk1"/>
              </a:buClr>
              <a:buSzPts val="1100"/>
              <a:buFont typeface="Arial"/>
              <a:buNone/>
            </a:pPr>
            <a:r>
              <a:rPr lang="en" dirty="0" smtClean="0">
                <a:solidFill>
                  <a:srgbClr val="2F3848"/>
                </a:solidFill>
                <a:latin typeface="Source Sans Pro"/>
                <a:ea typeface="Source Sans Pro"/>
                <a:cs typeface="Source Sans Pro"/>
                <a:sym typeface="Source Sans Pro"/>
              </a:rPr>
              <a:t>En el calendario elija la fecha para iniciar el pronóstico de unidades calor o anótela en la barra en el orden año-mes-día.</a:t>
            </a:r>
            <a:endParaRPr dirty="0">
              <a:solidFill>
                <a:srgbClr val="2F3848"/>
              </a:solidFill>
              <a:latin typeface="Source Sans Pro"/>
              <a:ea typeface="Source Sans Pro"/>
              <a:cs typeface="Source Sans Pro"/>
              <a:sym typeface="Source Sans Pro"/>
            </a:endParaRPr>
          </a:p>
        </p:txBody>
      </p:sp>
      <p:sp>
        <p:nvSpPr>
          <p:cNvPr id="7" name="Shape 508"/>
          <p:cNvSpPr/>
          <p:nvPr/>
        </p:nvSpPr>
        <p:spPr>
          <a:xfrm>
            <a:off x="2634884" y="2269881"/>
            <a:ext cx="339959" cy="3399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12C8AA"/>
          </a:solidFill>
          <a:ln>
            <a:noFill/>
          </a:ln>
        </p:spPr>
        <p:txBody>
          <a:bodyPr wrap="square" lIns="91425" tIns="91425" rIns="91425" bIns="91425" anchor="ctr" anchorCtr="0">
            <a:noAutofit/>
          </a:bodyPr>
          <a:lstStyle/>
          <a:p>
            <a:pPr marL="0" lvl="0" indent="0">
              <a:spcBef>
                <a:spcPts val="0"/>
              </a:spcBef>
              <a:buNone/>
            </a:pPr>
            <a:endParaRPr/>
          </a:p>
        </p:txBody>
      </p:sp>
      <p:sp>
        <p:nvSpPr>
          <p:cNvPr id="9"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Unidades calor </a:t>
            </a:r>
            <a:r>
              <a:rPr lang="es-MX" sz="1400" i="1" dirty="0" smtClean="0">
                <a:solidFill>
                  <a:schemeClr val="tx2">
                    <a:lumMod val="75000"/>
                  </a:schemeClr>
                </a:solidFill>
              </a:rPr>
              <a:t>Pronóstico</a:t>
            </a:r>
            <a:r>
              <a:rPr lang="es-MX" dirty="0" smtClean="0"/>
              <a:t>  </a:t>
            </a:r>
            <a:endParaRPr lang="es-MX" sz="1400" b="0" i="1" dirty="0">
              <a:solidFill>
                <a:schemeClr val="tx2">
                  <a:lumMod val="50000"/>
                </a:schemeClr>
              </a:solidFill>
            </a:endParaRPr>
          </a:p>
        </p:txBody>
      </p:sp>
      <p:sp>
        <p:nvSpPr>
          <p:cNvPr id="10" name="Rectangle 9"/>
          <p:cNvSpPr/>
          <p:nvPr/>
        </p:nvSpPr>
        <p:spPr>
          <a:xfrm>
            <a:off x="5066505" y="721189"/>
            <a:ext cx="3709670" cy="261610"/>
          </a:xfrm>
          <a:prstGeom prst="rect">
            <a:avLst/>
          </a:prstGeom>
        </p:spPr>
        <p:txBody>
          <a:bodyPr wrap="none">
            <a:spAutoFit/>
          </a:bodyPr>
          <a:lstStyle/>
          <a:p>
            <a:r>
              <a:rPr lang="es-MX" sz="1100" i="1" dirty="0">
                <a:solidFill>
                  <a:schemeClr val="tx2">
                    <a:lumMod val="50000"/>
                  </a:schemeClr>
                </a:solidFill>
              </a:rPr>
              <a:t>http://www.siafeson.com/remas/index.php/unidadescalor</a:t>
            </a:r>
            <a:endParaRPr lang="es-MX" sz="1100" dirty="0"/>
          </a:p>
        </p:txBody>
      </p:sp>
    </p:spTree>
    <p:extLst>
      <p:ext uri="{BB962C8B-B14F-4D97-AF65-F5344CB8AC3E}">
        <p14:creationId xmlns:p14="http://schemas.microsoft.com/office/powerpoint/2010/main" val="2256913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301" y="1381374"/>
            <a:ext cx="9037320" cy="5257800"/>
            <a:chOff x="46301" y="1485548"/>
            <a:chExt cx="9037320" cy="5257800"/>
          </a:xfrm>
        </p:grpSpPr>
        <p:pic>
          <p:nvPicPr>
            <p:cNvPr id="13" name="Picture 12"/>
            <p:cNvPicPr>
              <a:picLocks noChangeAspect="1"/>
            </p:cNvPicPr>
            <p:nvPr/>
          </p:nvPicPr>
          <p:blipFill>
            <a:blip r:embed="rId2"/>
            <a:stretch>
              <a:fillRect/>
            </a:stretch>
          </p:blipFill>
          <p:spPr>
            <a:xfrm>
              <a:off x="46301" y="1485548"/>
              <a:ext cx="9037320" cy="5257800"/>
            </a:xfrm>
            <a:prstGeom prst="rect">
              <a:avLst/>
            </a:prstGeom>
          </p:spPr>
        </p:pic>
        <p:sp>
          <p:nvSpPr>
            <p:cNvPr id="11" name="Up Arrow 10"/>
            <p:cNvSpPr/>
            <p:nvPr/>
          </p:nvSpPr>
          <p:spPr>
            <a:xfrm>
              <a:off x="2171334" y="4106860"/>
              <a:ext cx="130629" cy="141291"/>
            </a:xfrm>
            <a:prstGeom prst="up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5" name="Shape 81"/>
          <p:cNvSpPr txBox="1"/>
          <p:nvPr/>
        </p:nvSpPr>
        <p:spPr>
          <a:xfrm>
            <a:off x="1759353" y="5340699"/>
            <a:ext cx="3854369" cy="1298475"/>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Selección de la estación.</a:t>
            </a:r>
            <a:endParaRPr lang="en" sz="1500" b="1" dirty="0">
              <a:solidFill>
                <a:srgbClr val="F05768"/>
              </a:solidFill>
              <a:latin typeface="Source Sans Pro"/>
              <a:ea typeface="Source Sans Pro"/>
              <a:cs typeface="Source Sans Pro"/>
              <a:sym typeface="Source Sans Pro"/>
            </a:endParaRPr>
          </a:p>
          <a:p>
            <a:pPr marL="0" lvl="0" indent="-69850" algn="just" rtl="0">
              <a:spcBef>
                <a:spcPts val="600"/>
              </a:spcBef>
              <a:buClr>
                <a:schemeClr val="dk1"/>
              </a:buClr>
              <a:buSzPts val="1100"/>
              <a:buFont typeface="Arial"/>
              <a:buNone/>
            </a:pPr>
            <a:r>
              <a:rPr lang="en" dirty="0" smtClean="0">
                <a:solidFill>
                  <a:srgbClr val="2F3848"/>
                </a:solidFill>
                <a:latin typeface="Source Sans Pro"/>
                <a:ea typeface="Source Sans Pro"/>
                <a:cs typeface="Source Sans Pro"/>
                <a:sym typeface="Source Sans Pro"/>
              </a:rPr>
              <a:t>Posicione el cursor sobre cualquiera de los puntos en el mapa y se mostrará el nombre de la estación. Haga clic sobre la estación de interés. El punto se pintará de color rojo.</a:t>
            </a:r>
          </a:p>
        </p:txBody>
      </p:sp>
      <p:sp>
        <p:nvSpPr>
          <p:cNvPr id="16" name="Shape 508"/>
          <p:cNvSpPr/>
          <p:nvPr/>
        </p:nvSpPr>
        <p:spPr>
          <a:xfrm>
            <a:off x="4020057" y="5380193"/>
            <a:ext cx="339959" cy="3399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12C8AA"/>
          </a:solidFill>
          <a:ln>
            <a:noFill/>
          </a:ln>
        </p:spPr>
        <p:txBody>
          <a:bodyPr wrap="square" lIns="91425" tIns="91425" rIns="91425" bIns="91425" anchor="ctr" anchorCtr="0">
            <a:noAutofit/>
          </a:bodyPr>
          <a:lstStyle/>
          <a:p>
            <a:pPr marL="0" lvl="0" indent="0">
              <a:spcBef>
                <a:spcPts val="0"/>
              </a:spcBef>
              <a:buNone/>
            </a:pPr>
            <a:endParaRPr/>
          </a:p>
        </p:txBody>
      </p:sp>
      <p:sp>
        <p:nvSpPr>
          <p:cNvPr id="9"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Unidades calor </a:t>
            </a:r>
            <a:r>
              <a:rPr lang="es-MX" sz="1400" i="1" dirty="0" smtClean="0">
                <a:solidFill>
                  <a:schemeClr val="tx2">
                    <a:lumMod val="75000"/>
                  </a:schemeClr>
                </a:solidFill>
              </a:rPr>
              <a:t>Pronóstico</a:t>
            </a:r>
            <a:r>
              <a:rPr lang="es-MX" dirty="0" smtClean="0"/>
              <a:t>  </a:t>
            </a:r>
            <a:endParaRPr lang="es-MX" sz="1400" b="0" i="1" dirty="0">
              <a:solidFill>
                <a:schemeClr val="tx2">
                  <a:lumMod val="50000"/>
                </a:schemeClr>
              </a:solidFill>
            </a:endParaRPr>
          </a:p>
        </p:txBody>
      </p:sp>
      <p:sp>
        <p:nvSpPr>
          <p:cNvPr id="12" name="Rectangle 11"/>
          <p:cNvSpPr/>
          <p:nvPr/>
        </p:nvSpPr>
        <p:spPr>
          <a:xfrm>
            <a:off x="5066505" y="721189"/>
            <a:ext cx="3709670" cy="261610"/>
          </a:xfrm>
          <a:prstGeom prst="rect">
            <a:avLst/>
          </a:prstGeom>
        </p:spPr>
        <p:txBody>
          <a:bodyPr wrap="none">
            <a:spAutoFit/>
          </a:bodyPr>
          <a:lstStyle/>
          <a:p>
            <a:r>
              <a:rPr lang="es-MX" sz="1100" i="1" dirty="0">
                <a:solidFill>
                  <a:schemeClr val="tx2">
                    <a:lumMod val="50000"/>
                  </a:schemeClr>
                </a:solidFill>
              </a:rPr>
              <a:t>http://www.siafeson.com/remas/index.php/unidadescalor</a:t>
            </a:r>
            <a:endParaRPr lang="es-MX" sz="1100" dirty="0"/>
          </a:p>
        </p:txBody>
      </p:sp>
    </p:spTree>
    <p:extLst>
      <p:ext uri="{BB962C8B-B14F-4D97-AF65-F5344CB8AC3E}">
        <p14:creationId xmlns:p14="http://schemas.microsoft.com/office/powerpoint/2010/main" val="3161058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142" y="1497115"/>
            <a:ext cx="8994458" cy="4600575"/>
          </a:xfrm>
          <a:prstGeom prst="rect">
            <a:avLst/>
          </a:prstGeom>
        </p:spPr>
      </p:pic>
      <p:sp>
        <p:nvSpPr>
          <p:cNvPr id="5" name="Shape 81"/>
          <p:cNvSpPr txBox="1"/>
          <p:nvPr/>
        </p:nvSpPr>
        <p:spPr>
          <a:xfrm>
            <a:off x="4768772" y="5224951"/>
            <a:ext cx="4061803" cy="1298475"/>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Selección del método de cálculo.</a:t>
            </a:r>
          </a:p>
          <a:p>
            <a:pPr marL="0" lvl="0" indent="-69850" algn="just" rtl="0">
              <a:spcBef>
                <a:spcPts val="600"/>
              </a:spcBef>
              <a:buClr>
                <a:schemeClr val="dk1"/>
              </a:buClr>
              <a:buSzPts val="1100"/>
              <a:buFont typeface="Arial"/>
              <a:buNone/>
            </a:pPr>
            <a:r>
              <a:rPr lang="en" dirty="0" smtClean="0">
                <a:solidFill>
                  <a:srgbClr val="2F3848"/>
                </a:solidFill>
                <a:latin typeface="Source Sans Pro"/>
                <a:ea typeface="Source Sans Pro"/>
                <a:cs typeface="Source Sans Pro"/>
                <a:sym typeface="Source Sans Pro"/>
              </a:rPr>
              <a:t>Haga clic en Seleccionar método y elija el método Residual o Seno doble. De clic en el punto a la izquierda de los nombres. En este ejemplo se eligió método Residual.</a:t>
            </a:r>
          </a:p>
        </p:txBody>
      </p:sp>
      <p:sp>
        <p:nvSpPr>
          <p:cNvPr id="6" name="Shape 508"/>
          <p:cNvSpPr/>
          <p:nvPr/>
        </p:nvSpPr>
        <p:spPr>
          <a:xfrm>
            <a:off x="8210098" y="5264444"/>
            <a:ext cx="339959" cy="3399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12C8AA"/>
          </a:solidFill>
          <a:ln>
            <a:noFill/>
          </a:ln>
        </p:spPr>
        <p:txBody>
          <a:bodyPr wrap="square" lIns="91425" tIns="91425" rIns="91425" bIns="91425" anchor="ctr" anchorCtr="0">
            <a:noAutofit/>
          </a:bodyPr>
          <a:lstStyle/>
          <a:p>
            <a:pPr marL="0" lvl="0" indent="0">
              <a:spcBef>
                <a:spcPts val="0"/>
              </a:spcBef>
              <a:buNone/>
            </a:pPr>
            <a:endParaRPr/>
          </a:p>
        </p:txBody>
      </p:sp>
      <p:sp>
        <p:nvSpPr>
          <p:cNvPr id="7"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Unidades calor </a:t>
            </a:r>
            <a:r>
              <a:rPr lang="es-MX" sz="1400" i="1" dirty="0" smtClean="0">
                <a:solidFill>
                  <a:schemeClr val="tx2">
                    <a:lumMod val="75000"/>
                  </a:schemeClr>
                </a:solidFill>
              </a:rPr>
              <a:t>Pronóstico</a:t>
            </a:r>
            <a:r>
              <a:rPr lang="es-MX" dirty="0" smtClean="0"/>
              <a:t>  </a:t>
            </a:r>
            <a:endParaRPr lang="es-MX" sz="1400" b="0" i="1" dirty="0">
              <a:solidFill>
                <a:schemeClr val="tx2">
                  <a:lumMod val="50000"/>
                </a:schemeClr>
              </a:solidFill>
            </a:endParaRPr>
          </a:p>
        </p:txBody>
      </p:sp>
      <p:sp>
        <p:nvSpPr>
          <p:cNvPr id="8" name="Rectangle 7"/>
          <p:cNvSpPr/>
          <p:nvPr/>
        </p:nvSpPr>
        <p:spPr>
          <a:xfrm>
            <a:off x="5066505" y="721189"/>
            <a:ext cx="3709670" cy="261610"/>
          </a:xfrm>
          <a:prstGeom prst="rect">
            <a:avLst/>
          </a:prstGeom>
        </p:spPr>
        <p:txBody>
          <a:bodyPr wrap="none">
            <a:spAutoFit/>
          </a:bodyPr>
          <a:lstStyle/>
          <a:p>
            <a:r>
              <a:rPr lang="es-MX" sz="1100" i="1" dirty="0">
                <a:solidFill>
                  <a:schemeClr val="tx2">
                    <a:lumMod val="50000"/>
                  </a:schemeClr>
                </a:solidFill>
              </a:rPr>
              <a:t>http://www.siafeson.com/remas/index.php/unidadescalor</a:t>
            </a:r>
            <a:endParaRPr lang="es-MX" sz="1100" dirty="0"/>
          </a:p>
        </p:txBody>
      </p:sp>
    </p:spTree>
    <p:extLst>
      <p:ext uri="{BB962C8B-B14F-4D97-AF65-F5344CB8AC3E}">
        <p14:creationId xmlns:p14="http://schemas.microsoft.com/office/powerpoint/2010/main" val="42041492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11"/>
          <a:stretch/>
        </p:blipFill>
        <p:spPr>
          <a:xfrm>
            <a:off x="19251" y="1480998"/>
            <a:ext cx="9108556" cy="4627245"/>
          </a:xfrm>
          <a:prstGeom prst="rect">
            <a:avLst/>
          </a:prstGeom>
        </p:spPr>
      </p:pic>
      <p:sp>
        <p:nvSpPr>
          <p:cNvPr id="5" name="TextBox 4"/>
          <p:cNvSpPr txBox="1"/>
          <p:nvPr/>
        </p:nvSpPr>
        <p:spPr>
          <a:xfrm>
            <a:off x="4807670" y="5738911"/>
            <a:ext cx="4025245"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dirty="0" smtClean="0">
                <a:latin typeface="Source Sans Pro" panose="020B0604020202020204" charset="0"/>
              </a:rPr>
              <a:t>Clic en el botón Calcular. Los resultados se mostrarán en la parte de abajo, para verlos deslice su pantalla o haga clic en Ir a resultados.</a:t>
            </a:r>
            <a:endParaRPr lang="es-MX" dirty="0">
              <a:latin typeface="Source Sans Pro" panose="020B0604020202020204" charset="0"/>
            </a:endParaRPr>
          </a:p>
        </p:txBody>
      </p:sp>
      <p:sp>
        <p:nvSpPr>
          <p:cNvPr id="7"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Unidades calor </a:t>
            </a:r>
            <a:r>
              <a:rPr lang="es-MX" sz="1400" i="1" dirty="0" smtClean="0">
                <a:solidFill>
                  <a:schemeClr val="tx2">
                    <a:lumMod val="75000"/>
                  </a:schemeClr>
                </a:solidFill>
              </a:rPr>
              <a:t>Pronóstico</a:t>
            </a:r>
            <a:r>
              <a:rPr lang="es-MX" dirty="0" smtClean="0"/>
              <a:t>  </a:t>
            </a:r>
            <a:endParaRPr lang="es-MX" sz="1400" b="0" i="1" dirty="0">
              <a:solidFill>
                <a:schemeClr val="tx2">
                  <a:lumMod val="50000"/>
                </a:schemeClr>
              </a:solidFill>
            </a:endParaRPr>
          </a:p>
        </p:txBody>
      </p:sp>
      <p:sp>
        <p:nvSpPr>
          <p:cNvPr id="6" name="Rectangle 5"/>
          <p:cNvSpPr/>
          <p:nvPr/>
        </p:nvSpPr>
        <p:spPr>
          <a:xfrm>
            <a:off x="5066505" y="721189"/>
            <a:ext cx="3709670" cy="261610"/>
          </a:xfrm>
          <a:prstGeom prst="rect">
            <a:avLst/>
          </a:prstGeom>
        </p:spPr>
        <p:txBody>
          <a:bodyPr wrap="none">
            <a:spAutoFit/>
          </a:bodyPr>
          <a:lstStyle/>
          <a:p>
            <a:r>
              <a:rPr lang="es-MX" sz="1100" i="1" dirty="0">
                <a:solidFill>
                  <a:schemeClr val="tx2">
                    <a:lumMod val="50000"/>
                  </a:schemeClr>
                </a:solidFill>
              </a:rPr>
              <a:t>http://www.siafeson.com/remas/index.php/unidadescalor</a:t>
            </a:r>
            <a:endParaRPr lang="es-MX" sz="1100" dirty="0"/>
          </a:p>
        </p:txBody>
      </p:sp>
    </p:spTree>
    <p:extLst>
      <p:ext uri="{BB962C8B-B14F-4D97-AF65-F5344CB8AC3E}">
        <p14:creationId xmlns:p14="http://schemas.microsoft.com/office/powerpoint/2010/main" val="762541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8499" y="1841604"/>
            <a:ext cx="9055322" cy="4463415"/>
          </a:xfrm>
          <a:prstGeom prst="rect">
            <a:avLst/>
          </a:prstGeom>
        </p:spPr>
      </p:pic>
      <p:sp>
        <p:nvSpPr>
          <p:cNvPr id="8"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Unidades calor </a:t>
            </a:r>
            <a:r>
              <a:rPr lang="es-MX" sz="1400" i="1" dirty="0" smtClean="0">
                <a:solidFill>
                  <a:schemeClr val="tx2">
                    <a:lumMod val="75000"/>
                  </a:schemeClr>
                </a:solidFill>
              </a:rPr>
              <a:t>Pronóstico</a:t>
            </a:r>
            <a:r>
              <a:rPr lang="es-MX" dirty="0" smtClean="0"/>
              <a:t>  </a:t>
            </a:r>
            <a:endParaRPr lang="es-MX" sz="1400" b="0" i="1" dirty="0">
              <a:solidFill>
                <a:schemeClr val="tx2">
                  <a:lumMod val="50000"/>
                </a:schemeClr>
              </a:solidFill>
            </a:endParaRPr>
          </a:p>
        </p:txBody>
      </p:sp>
      <p:sp>
        <p:nvSpPr>
          <p:cNvPr id="10" name="TextBox 9"/>
          <p:cNvSpPr txBox="1"/>
          <p:nvPr/>
        </p:nvSpPr>
        <p:spPr>
          <a:xfrm>
            <a:off x="2709363" y="5912319"/>
            <a:ext cx="4025245"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dirty="0" smtClean="0">
                <a:latin typeface="Source Sans Pro" panose="020B0604020202020204" charset="0"/>
              </a:rPr>
              <a:t>Los resultados se muestran con una gráfica y una tabla. .</a:t>
            </a:r>
            <a:endParaRPr lang="es-MX" dirty="0">
              <a:latin typeface="Source Sans Pro" panose="020B0604020202020204" charset="0"/>
            </a:endParaRPr>
          </a:p>
        </p:txBody>
      </p:sp>
      <p:sp>
        <p:nvSpPr>
          <p:cNvPr id="12" name="TextBox 11"/>
          <p:cNvSpPr txBox="1"/>
          <p:nvPr/>
        </p:nvSpPr>
        <p:spPr>
          <a:xfrm>
            <a:off x="6840448" y="1945107"/>
            <a:ext cx="163940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s-MX" dirty="0" smtClean="0">
                <a:latin typeface="Source Sans Pro" panose="020B0604020202020204" charset="0"/>
              </a:rPr>
              <a:t>Botón para obtener la imagen.</a:t>
            </a:r>
            <a:endParaRPr lang="es-MX" dirty="0">
              <a:latin typeface="Source Sans Pro" panose="020B0604020202020204" charset="0"/>
            </a:endParaRPr>
          </a:p>
        </p:txBody>
      </p:sp>
      <p:cxnSp>
        <p:nvCxnSpPr>
          <p:cNvPr id="14" name="Straight Arrow Connector 13"/>
          <p:cNvCxnSpPr/>
          <p:nvPr/>
        </p:nvCxnSpPr>
        <p:spPr>
          <a:xfrm>
            <a:off x="8508733" y="2329314"/>
            <a:ext cx="346510" cy="0"/>
          </a:xfrm>
          <a:prstGeom prst="straightConnector1">
            <a:avLst/>
          </a:prstGeom>
          <a:ln w="57150">
            <a:solidFill>
              <a:srgbClr val="12C8AA"/>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066505" y="721189"/>
            <a:ext cx="3709670" cy="261610"/>
          </a:xfrm>
          <a:prstGeom prst="rect">
            <a:avLst/>
          </a:prstGeom>
        </p:spPr>
        <p:txBody>
          <a:bodyPr wrap="none">
            <a:spAutoFit/>
          </a:bodyPr>
          <a:lstStyle/>
          <a:p>
            <a:r>
              <a:rPr lang="es-MX" sz="1100" i="1" dirty="0">
                <a:solidFill>
                  <a:schemeClr val="tx2">
                    <a:lumMod val="50000"/>
                  </a:schemeClr>
                </a:solidFill>
              </a:rPr>
              <a:t>http://www.siafeson.com/remas/index.php/unidadescalor</a:t>
            </a:r>
            <a:endParaRPr lang="es-MX" sz="1100" dirty="0"/>
          </a:p>
        </p:txBody>
      </p:sp>
    </p:spTree>
    <p:extLst>
      <p:ext uri="{BB962C8B-B14F-4D97-AF65-F5344CB8AC3E}">
        <p14:creationId xmlns:p14="http://schemas.microsoft.com/office/powerpoint/2010/main" val="3952914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563" y="1805433"/>
            <a:ext cx="9116187" cy="2164080"/>
          </a:xfrm>
          <a:prstGeom prst="rect">
            <a:avLst/>
          </a:prstGeom>
        </p:spPr>
      </p:pic>
      <p:sp>
        <p:nvSpPr>
          <p:cNvPr id="4"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Unidades calor </a:t>
            </a:r>
            <a:r>
              <a:rPr lang="es-MX" sz="1400" i="1" dirty="0" smtClean="0">
                <a:solidFill>
                  <a:schemeClr val="tx2">
                    <a:lumMod val="75000"/>
                  </a:schemeClr>
                </a:solidFill>
              </a:rPr>
              <a:t>Mediciones</a:t>
            </a:r>
            <a:r>
              <a:rPr lang="es-MX" dirty="0" smtClean="0"/>
              <a:t>  </a:t>
            </a:r>
            <a:endParaRPr lang="es-MX" sz="1400" b="0" i="1" dirty="0">
              <a:solidFill>
                <a:schemeClr val="tx2">
                  <a:lumMod val="50000"/>
                </a:schemeClr>
              </a:solidFill>
            </a:endParaRPr>
          </a:p>
        </p:txBody>
      </p:sp>
      <p:sp>
        <p:nvSpPr>
          <p:cNvPr id="7" name="Shape 81"/>
          <p:cNvSpPr txBox="1"/>
          <p:nvPr/>
        </p:nvSpPr>
        <p:spPr>
          <a:xfrm>
            <a:off x="1478817" y="1184267"/>
            <a:ext cx="6779063" cy="880205"/>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Consultar las mediciones.</a:t>
            </a:r>
          </a:p>
          <a:p>
            <a:pPr marL="0" lvl="0" indent="-69850" algn="just" rtl="0">
              <a:spcBef>
                <a:spcPts val="600"/>
              </a:spcBef>
              <a:buClr>
                <a:schemeClr val="dk1"/>
              </a:buClr>
              <a:buSzPts val="1100"/>
              <a:buFont typeface="Arial"/>
              <a:buNone/>
            </a:pPr>
            <a:r>
              <a:rPr lang="en" dirty="0" smtClean="0">
                <a:solidFill>
                  <a:srgbClr val="2F3848"/>
                </a:solidFill>
                <a:latin typeface="Source Sans Pro"/>
                <a:ea typeface="Source Sans Pro"/>
                <a:cs typeface="Source Sans Pro"/>
                <a:sym typeface="Source Sans Pro"/>
              </a:rPr>
              <a:t>Para pasar del pronóstico de Unidades Calor a la consulta de las mediciones haga clic en la pestaña Mediciones y seleccione sus filstros de consulta.</a:t>
            </a:r>
          </a:p>
        </p:txBody>
      </p:sp>
      <p:sp>
        <p:nvSpPr>
          <p:cNvPr id="9" name="TextBox 8"/>
          <p:cNvSpPr txBox="1"/>
          <p:nvPr/>
        </p:nvSpPr>
        <p:spPr>
          <a:xfrm>
            <a:off x="1408273" y="2973909"/>
            <a:ext cx="7552847" cy="36009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600" b="1" dirty="0" smtClean="0">
                <a:solidFill>
                  <a:schemeClr val="tx2">
                    <a:lumMod val="25000"/>
                  </a:schemeClr>
                </a:solidFill>
                <a:latin typeface="Source Sans Pro" panose="020B0604020202020204" charset="0"/>
              </a:rPr>
              <a:t>Tipo y Estaciones</a:t>
            </a:r>
          </a:p>
          <a:p>
            <a:pPr algn="just"/>
            <a:endParaRPr lang="es-MX" sz="1600" b="1" dirty="0" smtClean="0">
              <a:solidFill>
                <a:schemeClr val="tx2">
                  <a:lumMod val="25000"/>
                </a:schemeClr>
              </a:solidFill>
              <a:latin typeface="Source Sans Pro" panose="020B0604020202020204" charset="0"/>
            </a:endParaRPr>
          </a:p>
          <a:p>
            <a:pPr marL="285750" indent="-285750" algn="just">
              <a:buFont typeface="Wingdings" panose="05000000000000000000" pitchFamily="2" charset="2"/>
              <a:buChar char="Ø"/>
            </a:pPr>
            <a:r>
              <a:rPr lang="es-MX" dirty="0" smtClean="0">
                <a:latin typeface="Source Sans Pro" panose="020B0604020202020204" charset="0"/>
              </a:rPr>
              <a:t>Seleccione filtro por Estación, en Estaciones se verá el listado completo de las estaciones.</a:t>
            </a:r>
          </a:p>
          <a:p>
            <a:pPr algn="just"/>
            <a:endParaRPr lang="es-MX" dirty="0" smtClean="0">
              <a:latin typeface="Source Sans Pro" panose="020B0604020202020204" charset="0"/>
            </a:endParaRPr>
          </a:p>
          <a:p>
            <a:pPr marL="285750" indent="-285750" algn="just">
              <a:buFont typeface="Wingdings" panose="05000000000000000000" pitchFamily="2" charset="2"/>
              <a:buChar char="Ø"/>
            </a:pPr>
            <a:r>
              <a:rPr lang="es-MX" dirty="0" smtClean="0">
                <a:latin typeface="Source Sans Pro" panose="020B0604020202020204" charset="0"/>
              </a:rPr>
              <a:t>Seleccione filtro por Municipio, Aparecerá el encabezado Municipio y se mostrará la lista de municipios con estaciones. Después de elegir el municipio, en Estaciones se verá la lista de estaciones pertenecientes al municipio elegido.</a:t>
            </a:r>
          </a:p>
          <a:p>
            <a:pPr algn="just"/>
            <a:endParaRPr lang="es-MX" dirty="0" smtClean="0">
              <a:latin typeface="Source Sans Pro" panose="020B0604020202020204" charset="0"/>
            </a:endParaRPr>
          </a:p>
          <a:p>
            <a:pPr marL="285750" indent="-285750" algn="just">
              <a:buFont typeface="Wingdings" panose="05000000000000000000" pitchFamily="2" charset="2"/>
              <a:buChar char="Ø"/>
            </a:pPr>
            <a:r>
              <a:rPr lang="es-MX" dirty="0">
                <a:latin typeface="Source Sans Pro" panose="020B0604020202020204" charset="0"/>
              </a:rPr>
              <a:t>Seleccione filtro </a:t>
            </a:r>
            <a:r>
              <a:rPr lang="es-MX" dirty="0" smtClean="0">
                <a:latin typeface="Source Sans Pro" panose="020B0604020202020204" charset="0"/>
              </a:rPr>
              <a:t>por DDR, </a:t>
            </a:r>
            <a:r>
              <a:rPr lang="es-MX" dirty="0">
                <a:latin typeface="Source Sans Pro" panose="020B0604020202020204" charset="0"/>
              </a:rPr>
              <a:t>Aparecerá el encabezado </a:t>
            </a:r>
            <a:r>
              <a:rPr lang="es-MX" dirty="0" smtClean="0">
                <a:latin typeface="Source Sans Pro" panose="020B0604020202020204" charset="0"/>
              </a:rPr>
              <a:t>DDR </a:t>
            </a:r>
            <a:r>
              <a:rPr lang="es-MX" dirty="0">
                <a:latin typeface="Source Sans Pro" panose="020B0604020202020204" charset="0"/>
              </a:rPr>
              <a:t>y se mostrará la lista de </a:t>
            </a:r>
            <a:r>
              <a:rPr lang="es-MX" dirty="0" smtClean="0">
                <a:latin typeface="Source Sans Pro" panose="020B0604020202020204" charset="0"/>
              </a:rPr>
              <a:t>Distritos de Desarrollo Rural. Después </a:t>
            </a:r>
            <a:r>
              <a:rPr lang="es-MX" dirty="0">
                <a:latin typeface="Source Sans Pro" panose="020B0604020202020204" charset="0"/>
              </a:rPr>
              <a:t>de elegir el </a:t>
            </a:r>
            <a:r>
              <a:rPr lang="es-MX" dirty="0" smtClean="0">
                <a:latin typeface="Source Sans Pro" panose="020B0604020202020204" charset="0"/>
              </a:rPr>
              <a:t>DDR, </a:t>
            </a:r>
            <a:r>
              <a:rPr lang="es-MX" dirty="0">
                <a:latin typeface="Source Sans Pro" panose="020B0604020202020204" charset="0"/>
              </a:rPr>
              <a:t>en Estaciones se verá la lista de estaciones </a:t>
            </a:r>
            <a:r>
              <a:rPr lang="es-MX" dirty="0" smtClean="0">
                <a:latin typeface="Source Sans Pro" panose="020B0604020202020204" charset="0"/>
              </a:rPr>
              <a:t>pertenecientes al DDR elegido.</a:t>
            </a:r>
          </a:p>
          <a:p>
            <a:pPr algn="just"/>
            <a:endParaRPr lang="es-MX" dirty="0" smtClean="0">
              <a:latin typeface="Source Sans Pro" panose="020B0604020202020204" charset="0"/>
            </a:endParaRPr>
          </a:p>
          <a:p>
            <a:pPr marL="285750" indent="-285750" algn="just">
              <a:buFont typeface="Wingdings" panose="05000000000000000000" pitchFamily="2" charset="2"/>
              <a:buChar char="Ø"/>
            </a:pPr>
            <a:r>
              <a:rPr lang="es-MX" dirty="0" smtClean="0">
                <a:latin typeface="Source Sans Pro" panose="020B0604020202020204" charset="0"/>
              </a:rPr>
              <a:t>Seleccione filtro por Zona agrícola, Aparecerá el encabezado Zona agrícola y se mostrará la lista de Zonas agrícolas. Después de elegir la Zona agrícola, en Estaciones se verá la lista de estaciones pertenecientes a la zona agrícola elegida (como en el ejemplo).</a:t>
            </a:r>
            <a:endParaRPr lang="es-MX" dirty="0">
              <a:latin typeface="Source Sans Pro" panose="020B0604020202020204" charset="0"/>
            </a:endParaRPr>
          </a:p>
          <a:p>
            <a:pPr algn="just"/>
            <a:endParaRPr lang="es-MX" dirty="0">
              <a:latin typeface="Source Sans Pro" panose="020B0604020202020204" charset="0"/>
            </a:endParaRPr>
          </a:p>
        </p:txBody>
      </p:sp>
      <p:sp>
        <p:nvSpPr>
          <p:cNvPr id="10" name="Rectangle 9"/>
          <p:cNvSpPr/>
          <p:nvPr/>
        </p:nvSpPr>
        <p:spPr>
          <a:xfrm>
            <a:off x="5066505" y="721189"/>
            <a:ext cx="3709670" cy="261610"/>
          </a:xfrm>
          <a:prstGeom prst="rect">
            <a:avLst/>
          </a:prstGeom>
        </p:spPr>
        <p:txBody>
          <a:bodyPr wrap="none">
            <a:spAutoFit/>
          </a:bodyPr>
          <a:lstStyle/>
          <a:p>
            <a:r>
              <a:rPr lang="es-MX" sz="1100" i="1" dirty="0">
                <a:solidFill>
                  <a:schemeClr val="tx2">
                    <a:lumMod val="50000"/>
                  </a:schemeClr>
                </a:solidFill>
              </a:rPr>
              <a:t>http://www.siafeson.com/remas/index.php/unidadescalor</a:t>
            </a:r>
            <a:endParaRPr lang="es-MX" sz="1100" dirty="0"/>
          </a:p>
        </p:txBody>
      </p:sp>
    </p:spTree>
    <p:extLst>
      <p:ext uri="{BB962C8B-B14F-4D97-AF65-F5344CB8AC3E}">
        <p14:creationId xmlns:p14="http://schemas.microsoft.com/office/powerpoint/2010/main" val="3075075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Unidades calor </a:t>
            </a:r>
            <a:r>
              <a:rPr lang="es-MX" sz="1400" i="1" dirty="0" smtClean="0">
                <a:solidFill>
                  <a:schemeClr val="tx2">
                    <a:lumMod val="75000"/>
                  </a:schemeClr>
                </a:solidFill>
              </a:rPr>
              <a:t>Mediciones</a:t>
            </a:r>
            <a:r>
              <a:rPr lang="es-MX" dirty="0" smtClean="0"/>
              <a:t>  </a:t>
            </a:r>
            <a:endParaRPr lang="es-MX" sz="1400" b="0" i="1" dirty="0">
              <a:solidFill>
                <a:schemeClr val="tx2">
                  <a:lumMod val="50000"/>
                </a:schemeClr>
              </a:solidFill>
            </a:endParaRPr>
          </a:p>
        </p:txBody>
      </p:sp>
      <p:pic>
        <p:nvPicPr>
          <p:cNvPr id="2" name="Picture 1"/>
          <p:cNvPicPr>
            <a:picLocks noChangeAspect="1"/>
          </p:cNvPicPr>
          <p:nvPr/>
        </p:nvPicPr>
        <p:blipFill rotWithShape="1">
          <a:blip r:embed="rId2"/>
          <a:srcRect l="309" r="146"/>
          <a:stretch/>
        </p:blipFill>
        <p:spPr>
          <a:xfrm>
            <a:off x="9624" y="1641863"/>
            <a:ext cx="9115125" cy="2373725"/>
          </a:xfrm>
          <a:prstGeom prst="rect">
            <a:avLst/>
          </a:prstGeom>
        </p:spPr>
      </p:pic>
      <p:sp>
        <p:nvSpPr>
          <p:cNvPr id="7" name="TextBox 6"/>
          <p:cNvSpPr txBox="1"/>
          <p:nvPr/>
        </p:nvSpPr>
        <p:spPr>
          <a:xfrm>
            <a:off x="5229503" y="2606730"/>
            <a:ext cx="3693115" cy="123110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600" b="1" dirty="0" smtClean="0">
                <a:solidFill>
                  <a:schemeClr val="tx2">
                    <a:lumMod val="25000"/>
                  </a:schemeClr>
                </a:solidFill>
                <a:latin typeface="Source Sans Pro" panose="020B0604020202020204" charset="0"/>
              </a:rPr>
              <a:t>Desde y Hasta</a:t>
            </a:r>
          </a:p>
          <a:p>
            <a:pPr algn="just"/>
            <a:endParaRPr lang="es-MX" sz="1600" b="1" dirty="0" smtClean="0">
              <a:solidFill>
                <a:schemeClr val="tx2">
                  <a:lumMod val="25000"/>
                </a:schemeClr>
              </a:solidFill>
              <a:latin typeface="Source Sans Pro" panose="020B0604020202020204" charset="0"/>
            </a:endParaRPr>
          </a:p>
          <a:p>
            <a:pPr algn="just"/>
            <a:r>
              <a:rPr lang="es-MX" dirty="0" smtClean="0">
                <a:latin typeface="Source Sans Pro" panose="020B0604020202020204" charset="0"/>
              </a:rPr>
              <a:t>De clic en las barras debajo de los títulos Desde y Hasta para desplegar el calendario y elegir el periodo de consulta.</a:t>
            </a:r>
          </a:p>
        </p:txBody>
      </p:sp>
      <p:pic>
        <p:nvPicPr>
          <p:cNvPr id="3" name="Picture 2"/>
          <p:cNvPicPr>
            <a:picLocks noChangeAspect="1"/>
          </p:cNvPicPr>
          <p:nvPr/>
        </p:nvPicPr>
        <p:blipFill>
          <a:blip r:embed="rId3"/>
          <a:stretch>
            <a:fillRect/>
          </a:stretch>
        </p:blipFill>
        <p:spPr>
          <a:xfrm>
            <a:off x="520612" y="4533464"/>
            <a:ext cx="3514725" cy="1162050"/>
          </a:xfrm>
          <a:prstGeom prst="rect">
            <a:avLst/>
          </a:prstGeom>
          <a:ln>
            <a:solidFill>
              <a:schemeClr val="tx2">
                <a:lumMod val="90000"/>
              </a:schemeClr>
            </a:solidFill>
          </a:ln>
        </p:spPr>
      </p:pic>
      <p:sp>
        <p:nvSpPr>
          <p:cNvPr id="8" name="TextBox 7"/>
          <p:cNvSpPr txBox="1"/>
          <p:nvPr/>
        </p:nvSpPr>
        <p:spPr>
          <a:xfrm>
            <a:off x="4274998" y="4479512"/>
            <a:ext cx="4281861" cy="123110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600" b="1" dirty="0" smtClean="0">
                <a:solidFill>
                  <a:schemeClr val="tx2">
                    <a:lumMod val="25000"/>
                  </a:schemeClr>
                </a:solidFill>
                <a:latin typeface="Source Sans Pro" panose="020B0604020202020204" charset="0"/>
              </a:rPr>
              <a:t>Plaga/Cultivo</a:t>
            </a:r>
          </a:p>
          <a:p>
            <a:pPr algn="just"/>
            <a:endParaRPr lang="es-MX" sz="1600" b="1" dirty="0" smtClean="0">
              <a:solidFill>
                <a:schemeClr val="tx2">
                  <a:lumMod val="25000"/>
                </a:schemeClr>
              </a:solidFill>
              <a:latin typeface="Source Sans Pro" panose="020B0604020202020204" charset="0"/>
            </a:endParaRPr>
          </a:p>
          <a:p>
            <a:pPr algn="just"/>
            <a:r>
              <a:rPr lang="es-MX" dirty="0" smtClean="0">
                <a:latin typeface="Source Sans Pro" panose="020B0604020202020204" charset="0"/>
              </a:rPr>
              <a:t>De clic en el botón debajo del título para cambiar a Plaga o Cultivo. El encabezado y la lista a la derecha del botón cambiará según su elección.</a:t>
            </a:r>
          </a:p>
        </p:txBody>
      </p:sp>
      <p:sp>
        <p:nvSpPr>
          <p:cNvPr id="9" name="Rectangle 8"/>
          <p:cNvSpPr/>
          <p:nvPr/>
        </p:nvSpPr>
        <p:spPr>
          <a:xfrm>
            <a:off x="5066505" y="721189"/>
            <a:ext cx="3709670" cy="261610"/>
          </a:xfrm>
          <a:prstGeom prst="rect">
            <a:avLst/>
          </a:prstGeom>
        </p:spPr>
        <p:txBody>
          <a:bodyPr wrap="none">
            <a:spAutoFit/>
          </a:bodyPr>
          <a:lstStyle/>
          <a:p>
            <a:r>
              <a:rPr lang="es-MX" sz="1100" i="1" dirty="0">
                <a:solidFill>
                  <a:schemeClr val="tx2">
                    <a:lumMod val="50000"/>
                  </a:schemeClr>
                </a:solidFill>
              </a:rPr>
              <a:t>http://www.siafeson.com/remas/index.php/unidadescalor</a:t>
            </a:r>
            <a:endParaRPr lang="es-MX" sz="1100" dirty="0"/>
          </a:p>
        </p:txBody>
      </p:sp>
    </p:spTree>
    <p:extLst>
      <p:ext uri="{BB962C8B-B14F-4D97-AF65-F5344CB8AC3E}">
        <p14:creationId xmlns:p14="http://schemas.microsoft.com/office/powerpoint/2010/main" val="18242046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Unidades calor </a:t>
            </a:r>
            <a:r>
              <a:rPr lang="es-MX" sz="1400" i="1" dirty="0" smtClean="0">
                <a:solidFill>
                  <a:schemeClr val="tx2">
                    <a:lumMod val="75000"/>
                  </a:schemeClr>
                </a:solidFill>
              </a:rPr>
              <a:t>Mediciones</a:t>
            </a:r>
            <a:r>
              <a:rPr lang="es-MX" dirty="0" smtClean="0"/>
              <a:t>  </a:t>
            </a:r>
            <a:endParaRPr lang="es-MX" sz="1400" b="0" i="1" dirty="0">
              <a:solidFill>
                <a:schemeClr val="tx2">
                  <a:lumMod val="50000"/>
                </a:schemeClr>
              </a:solidFill>
            </a:endParaRPr>
          </a:p>
        </p:txBody>
      </p:sp>
      <p:pic>
        <p:nvPicPr>
          <p:cNvPr id="2" name="Picture 1"/>
          <p:cNvPicPr>
            <a:picLocks noChangeAspect="1"/>
          </p:cNvPicPr>
          <p:nvPr/>
        </p:nvPicPr>
        <p:blipFill>
          <a:blip r:embed="rId2"/>
          <a:stretch>
            <a:fillRect/>
          </a:stretch>
        </p:blipFill>
        <p:spPr>
          <a:xfrm>
            <a:off x="67376" y="1339957"/>
            <a:ext cx="9015413" cy="3193256"/>
          </a:xfrm>
          <a:prstGeom prst="rect">
            <a:avLst/>
          </a:prstGeom>
          <a:ln>
            <a:solidFill>
              <a:schemeClr val="tx2">
                <a:lumMod val="90000"/>
              </a:schemeClr>
            </a:solidFill>
          </a:ln>
        </p:spPr>
      </p:pic>
      <p:sp>
        <p:nvSpPr>
          <p:cNvPr id="7" name="Shape 81"/>
          <p:cNvSpPr txBox="1"/>
          <p:nvPr/>
        </p:nvSpPr>
        <p:spPr>
          <a:xfrm>
            <a:off x="1469198" y="4608630"/>
            <a:ext cx="6211768" cy="2122109"/>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ctr" rtl="0">
              <a:spcBef>
                <a:spcPts val="600"/>
              </a:spcBef>
            </a:pPr>
            <a:r>
              <a:rPr lang="en" sz="1500" b="1" dirty="0" smtClean="0">
                <a:solidFill>
                  <a:srgbClr val="F05768"/>
                </a:solidFill>
                <a:latin typeface="Source Sans Pro"/>
                <a:ea typeface="Source Sans Pro"/>
                <a:cs typeface="Source Sans Pro"/>
                <a:sym typeface="Source Sans Pro"/>
              </a:rPr>
              <a:t>El resultado de la consulta se mostrará en una tabla de datos diarios.</a:t>
            </a:r>
          </a:p>
          <a:p>
            <a:pPr lvl="0" algn="ctr">
              <a:spcBef>
                <a:spcPts val="600"/>
              </a:spcBef>
            </a:pPr>
            <a:r>
              <a:rPr lang="en" sz="1300" dirty="0" smtClean="0">
                <a:solidFill>
                  <a:srgbClr val="2F3848"/>
                </a:solidFill>
                <a:latin typeface="Source Sans Pro"/>
                <a:ea typeface="Source Sans Pro"/>
                <a:cs typeface="Source Sans Pro"/>
                <a:sym typeface="Source Sans Pro"/>
              </a:rPr>
              <a:t>La temepratura máxima diaria</a:t>
            </a:r>
          </a:p>
          <a:p>
            <a:pPr lvl="0" algn="ctr">
              <a:spcBef>
                <a:spcPts val="600"/>
              </a:spcBef>
            </a:pPr>
            <a:r>
              <a:rPr lang="es-MX" sz="1300" dirty="0" smtClean="0">
                <a:solidFill>
                  <a:srgbClr val="2F3848"/>
                </a:solidFill>
                <a:latin typeface="Source Sans Pro"/>
                <a:ea typeface="Source Sans Pro"/>
                <a:cs typeface="Source Sans Pro"/>
                <a:sym typeface="Source Sans Pro"/>
              </a:rPr>
              <a:t>T</a:t>
            </a:r>
            <a:r>
              <a:rPr lang="en" sz="1300" dirty="0" smtClean="0">
                <a:solidFill>
                  <a:srgbClr val="2F3848"/>
                </a:solidFill>
                <a:latin typeface="Source Sans Pro"/>
                <a:ea typeface="Source Sans Pro"/>
                <a:cs typeface="Source Sans Pro"/>
                <a:sym typeface="Source Sans Pro"/>
              </a:rPr>
              <a:t>emperatura mínima diaria.</a:t>
            </a:r>
          </a:p>
          <a:p>
            <a:pPr lvl="0" algn="ctr">
              <a:spcBef>
                <a:spcPts val="600"/>
              </a:spcBef>
            </a:pPr>
            <a:r>
              <a:rPr lang="en" sz="1300" dirty="0" smtClean="0">
                <a:solidFill>
                  <a:srgbClr val="2F3848"/>
                </a:solidFill>
                <a:latin typeface="Source Sans Pro"/>
                <a:ea typeface="Source Sans Pro"/>
                <a:cs typeface="Source Sans Pro"/>
                <a:sym typeface="Source Sans Pro"/>
              </a:rPr>
              <a:t>Unidades calor por método Residual.</a:t>
            </a:r>
          </a:p>
          <a:p>
            <a:pPr lvl="0" algn="ctr">
              <a:spcBef>
                <a:spcPts val="600"/>
              </a:spcBef>
            </a:pPr>
            <a:r>
              <a:rPr lang="en" sz="1300" dirty="0" smtClean="0">
                <a:solidFill>
                  <a:srgbClr val="2F3848"/>
                </a:solidFill>
                <a:latin typeface="Source Sans Pro"/>
                <a:ea typeface="Source Sans Pro"/>
                <a:cs typeface="Source Sans Pro"/>
                <a:sym typeface="Source Sans Pro"/>
              </a:rPr>
              <a:t>Unidades calor acumuladas por método Residual (suma diaria)</a:t>
            </a:r>
          </a:p>
          <a:p>
            <a:pPr lvl="0" algn="ctr">
              <a:spcBef>
                <a:spcPts val="600"/>
              </a:spcBef>
            </a:pPr>
            <a:r>
              <a:rPr lang="en" sz="1300" dirty="0">
                <a:solidFill>
                  <a:srgbClr val="2F3848"/>
                </a:solidFill>
                <a:latin typeface="Source Sans Pro"/>
                <a:ea typeface="Source Sans Pro"/>
                <a:cs typeface="Source Sans Pro"/>
                <a:sym typeface="Source Sans Pro"/>
              </a:rPr>
              <a:t>Unidades calor por método </a:t>
            </a:r>
            <a:r>
              <a:rPr lang="en" sz="1300" dirty="0" smtClean="0">
                <a:solidFill>
                  <a:srgbClr val="2F3848"/>
                </a:solidFill>
                <a:latin typeface="Source Sans Pro"/>
                <a:ea typeface="Source Sans Pro"/>
                <a:cs typeface="Source Sans Pro"/>
                <a:sym typeface="Source Sans Pro"/>
              </a:rPr>
              <a:t>Seno doble.</a:t>
            </a:r>
            <a:endParaRPr lang="en" sz="1300" dirty="0">
              <a:solidFill>
                <a:srgbClr val="2F3848"/>
              </a:solidFill>
              <a:latin typeface="Source Sans Pro"/>
              <a:ea typeface="Source Sans Pro"/>
              <a:cs typeface="Source Sans Pro"/>
              <a:sym typeface="Source Sans Pro"/>
            </a:endParaRPr>
          </a:p>
          <a:p>
            <a:pPr lvl="0" algn="ctr">
              <a:spcBef>
                <a:spcPts val="600"/>
              </a:spcBef>
            </a:pPr>
            <a:r>
              <a:rPr lang="en" sz="1300" dirty="0">
                <a:solidFill>
                  <a:srgbClr val="2F3848"/>
                </a:solidFill>
                <a:latin typeface="Source Sans Pro"/>
                <a:ea typeface="Source Sans Pro"/>
                <a:cs typeface="Source Sans Pro"/>
                <a:sym typeface="Source Sans Pro"/>
              </a:rPr>
              <a:t>Unidades calor acumuladas por método </a:t>
            </a:r>
            <a:r>
              <a:rPr lang="en" sz="1300" dirty="0" smtClean="0">
                <a:solidFill>
                  <a:srgbClr val="2F3848"/>
                </a:solidFill>
                <a:latin typeface="Source Sans Pro"/>
                <a:ea typeface="Source Sans Pro"/>
                <a:cs typeface="Source Sans Pro"/>
                <a:sym typeface="Source Sans Pro"/>
              </a:rPr>
              <a:t>Seno doble </a:t>
            </a:r>
            <a:r>
              <a:rPr lang="en" sz="1300" dirty="0">
                <a:solidFill>
                  <a:srgbClr val="2F3848"/>
                </a:solidFill>
                <a:latin typeface="Source Sans Pro"/>
                <a:ea typeface="Source Sans Pro"/>
                <a:cs typeface="Source Sans Pro"/>
                <a:sym typeface="Source Sans Pro"/>
              </a:rPr>
              <a:t>(suma diaria)</a:t>
            </a:r>
          </a:p>
          <a:p>
            <a:pPr lvl="0" algn="ctr">
              <a:spcBef>
                <a:spcPts val="600"/>
              </a:spcBef>
            </a:pPr>
            <a:endParaRPr lang="en" sz="1600" dirty="0" smtClean="0">
              <a:solidFill>
                <a:srgbClr val="2F3848"/>
              </a:solidFill>
              <a:latin typeface="Source Sans Pro"/>
              <a:ea typeface="Source Sans Pro"/>
              <a:cs typeface="Source Sans Pro"/>
              <a:sym typeface="Source Sans Pro"/>
            </a:endParaRPr>
          </a:p>
          <a:p>
            <a:pPr lvl="0" algn="ctr">
              <a:spcBef>
                <a:spcPts val="600"/>
              </a:spcBef>
            </a:pPr>
            <a:endParaRPr lang="en" sz="1500" b="1" dirty="0" smtClean="0">
              <a:solidFill>
                <a:srgbClr val="F05768"/>
              </a:solidFill>
              <a:latin typeface="Source Sans Pro"/>
              <a:ea typeface="Source Sans Pro"/>
              <a:cs typeface="Source Sans Pro"/>
              <a:sym typeface="Source Sans Pro"/>
            </a:endParaRPr>
          </a:p>
        </p:txBody>
      </p:sp>
      <p:sp>
        <p:nvSpPr>
          <p:cNvPr id="6" name="Rectangle 5"/>
          <p:cNvSpPr/>
          <p:nvPr/>
        </p:nvSpPr>
        <p:spPr>
          <a:xfrm>
            <a:off x="5066505" y="721189"/>
            <a:ext cx="3709670" cy="261610"/>
          </a:xfrm>
          <a:prstGeom prst="rect">
            <a:avLst/>
          </a:prstGeom>
        </p:spPr>
        <p:txBody>
          <a:bodyPr wrap="none">
            <a:spAutoFit/>
          </a:bodyPr>
          <a:lstStyle/>
          <a:p>
            <a:r>
              <a:rPr lang="es-MX" sz="1100" i="1" dirty="0">
                <a:solidFill>
                  <a:schemeClr val="tx2">
                    <a:lumMod val="50000"/>
                  </a:schemeClr>
                </a:solidFill>
              </a:rPr>
              <a:t>http://www.siafeson.com/remas/index.php/unidadescalor</a:t>
            </a:r>
            <a:endParaRPr lang="es-MX" sz="1100" dirty="0"/>
          </a:p>
        </p:txBody>
      </p:sp>
    </p:spTree>
    <p:extLst>
      <p:ext uri="{BB962C8B-B14F-4D97-AF65-F5344CB8AC3E}">
        <p14:creationId xmlns:p14="http://schemas.microsoft.com/office/powerpoint/2010/main" val="1019394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2487" y="207387"/>
            <a:ext cx="5645509"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Evapotranspiración </a:t>
            </a:r>
            <a:r>
              <a:rPr lang="es-MX" sz="1400" i="1" dirty="0" smtClean="0">
                <a:solidFill>
                  <a:schemeClr val="tx2">
                    <a:lumMod val="75000"/>
                  </a:schemeClr>
                </a:solidFill>
              </a:rPr>
              <a:t>Diario</a:t>
            </a:r>
            <a:r>
              <a:rPr lang="es-MX" dirty="0" smtClean="0"/>
              <a:t>  </a:t>
            </a:r>
            <a:endParaRPr lang="es-MX" sz="1400" b="0" i="1" dirty="0">
              <a:solidFill>
                <a:schemeClr val="tx2">
                  <a:lumMod val="50000"/>
                </a:schemeClr>
              </a:solidFill>
            </a:endParaRPr>
          </a:p>
        </p:txBody>
      </p:sp>
      <p:sp>
        <p:nvSpPr>
          <p:cNvPr id="5" name="Rectangle 4"/>
          <p:cNvSpPr/>
          <p:nvPr/>
        </p:nvSpPr>
        <p:spPr>
          <a:xfrm>
            <a:off x="5754861" y="721189"/>
            <a:ext cx="3025187" cy="261610"/>
          </a:xfrm>
          <a:prstGeom prst="rect">
            <a:avLst/>
          </a:prstGeom>
        </p:spPr>
        <p:txBody>
          <a:bodyPr wrap="none">
            <a:spAutoFit/>
          </a:bodyPr>
          <a:lstStyle/>
          <a:p>
            <a:r>
              <a:rPr lang="es-MX" sz="1100" i="1" dirty="0">
                <a:solidFill>
                  <a:schemeClr val="tx2">
                    <a:lumMod val="50000"/>
                  </a:schemeClr>
                </a:solidFill>
              </a:rPr>
              <a:t>http://www.siafeson.com/remas/index.php/eto</a:t>
            </a:r>
          </a:p>
        </p:txBody>
      </p:sp>
      <p:pic>
        <p:nvPicPr>
          <p:cNvPr id="2" name="Picture 1"/>
          <p:cNvPicPr>
            <a:picLocks noChangeAspect="1"/>
          </p:cNvPicPr>
          <p:nvPr/>
        </p:nvPicPr>
        <p:blipFill>
          <a:blip r:embed="rId2"/>
          <a:stretch>
            <a:fillRect/>
          </a:stretch>
        </p:blipFill>
        <p:spPr>
          <a:xfrm>
            <a:off x="0" y="1524884"/>
            <a:ext cx="9129713" cy="4152329"/>
          </a:xfrm>
          <a:prstGeom prst="rect">
            <a:avLst/>
          </a:prstGeom>
        </p:spPr>
      </p:pic>
      <p:sp>
        <p:nvSpPr>
          <p:cNvPr id="7" name="Shape 81"/>
          <p:cNvSpPr txBox="1"/>
          <p:nvPr/>
        </p:nvSpPr>
        <p:spPr>
          <a:xfrm>
            <a:off x="169682" y="5765693"/>
            <a:ext cx="6457360" cy="880205"/>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Eto Diario.</a:t>
            </a:r>
          </a:p>
          <a:p>
            <a:pPr marL="0" lvl="0" indent="-69850" algn="just" rtl="0">
              <a:spcBef>
                <a:spcPts val="600"/>
              </a:spcBef>
              <a:buClr>
                <a:schemeClr val="dk1"/>
              </a:buClr>
              <a:buSzPts val="1100"/>
              <a:buFont typeface="Arial"/>
              <a:buNone/>
            </a:pPr>
            <a:r>
              <a:rPr lang="en" dirty="0" smtClean="0">
                <a:solidFill>
                  <a:srgbClr val="2F3848"/>
                </a:solidFill>
                <a:latin typeface="Source Sans Pro"/>
                <a:ea typeface="Source Sans Pro"/>
                <a:cs typeface="Source Sans Pro"/>
                <a:sym typeface="Source Sans Pro"/>
              </a:rPr>
              <a:t>La tabla muestra, en las columnas de izqueirda a derecha, la lista de estaciones en orden alfabético, eto acumulada diaria y en las siguientes columnas la eto horaria.</a:t>
            </a:r>
          </a:p>
        </p:txBody>
      </p:sp>
      <p:sp>
        <p:nvSpPr>
          <p:cNvPr id="8" name="TextBox 7"/>
          <p:cNvSpPr txBox="1"/>
          <p:nvPr/>
        </p:nvSpPr>
        <p:spPr>
          <a:xfrm>
            <a:off x="1006294" y="1239286"/>
            <a:ext cx="3693115"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smtClean="0">
                <a:solidFill>
                  <a:schemeClr val="tx2">
                    <a:lumMod val="25000"/>
                  </a:schemeClr>
                </a:solidFill>
                <a:latin typeface="Source Sans Pro" panose="020B0604020202020204" charset="0"/>
              </a:rPr>
              <a:t>Cambiar fecha</a:t>
            </a:r>
          </a:p>
          <a:p>
            <a:pPr algn="just"/>
            <a:r>
              <a:rPr lang="es-MX" sz="1300" dirty="0" smtClean="0">
                <a:latin typeface="Source Sans Pro" panose="020B0604020202020204" charset="0"/>
              </a:rPr>
              <a:t>De clic en el botón para desplegar el calendario para consultar otras fechas. </a:t>
            </a:r>
          </a:p>
        </p:txBody>
      </p:sp>
      <p:sp>
        <p:nvSpPr>
          <p:cNvPr id="9" name="TextBox 8"/>
          <p:cNvSpPr txBox="1"/>
          <p:nvPr/>
        </p:nvSpPr>
        <p:spPr>
          <a:xfrm>
            <a:off x="6881566" y="5747582"/>
            <a:ext cx="2146317" cy="90794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smtClean="0">
                <a:solidFill>
                  <a:schemeClr val="tx2">
                    <a:lumMod val="25000"/>
                  </a:schemeClr>
                </a:solidFill>
                <a:latin typeface="Source Sans Pro" panose="020B0604020202020204" charset="0"/>
              </a:rPr>
              <a:t>Buscar</a:t>
            </a:r>
          </a:p>
          <a:p>
            <a:pPr algn="just"/>
            <a:r>
              <a:rPr lang="es-MX" sz="1300" dirty="0" smtClean="0">
                <a:latin typeface="Source Sans Pro" panose="020B0604020202020204" charset="0"/>
              </a:rPr>
              <a:t>Teclee el nombre de la estación de interés para una consulta directa.</a:t>
            </a:r>
          </a:p>
        </p:txBody>
      </p:sp>
      <p:sp>
        <p:nvSpPr>
          <p:cNvPr id="10" name="TextBox 9"/>
          <p:cNvSpPr txBox="1"/>
          <p:nvPr/>
        </p:nvSpPr>
        <p:spPr>
          <a:xfrm>
            <a:off x="4936650" y="1812359"/>
            <a:ext cx="4091233" cy="5078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smtClean="0">
                <a:solidFill>
                  <a:schemeClr val="tx2">
                    <a:lumMod val="25000"/>
                  </a:schemeClr>
                </a:solidFill>
                <a:latin typeface="Source Sans Pro" panose="020B0604020202020204" charset="0"/>
              </a:rPr>
              <a:t>Descargar Excel</a:t>
            </a:r>
          </a:p>
          <a:p>
            <a:pPr algn="just"/>
            <a:r>
              <a:rPr lang="es-MX" sz="1300" dirty="0" smtClean="0">
                <a:latin typeface="Source Sans Pro" panose="020B0604020202020204" charset="0"/>
              </a:rPr>
              <a:t>Clic en el botón para exportar la tabla a un archivo Excel.</a:t>
            </a:r>
          </a:p>
        </p:txBody>
      </p:sp>
    </p:spTree>
    <p:extLst>
      <p:ext uri="{BB962C8B-B14F-4D97-AF65-F5344CB8AC3E}">
        <p14:creationId xmlns:p14="http://schemas.microsoft.com/office/powerpoint/2010/main" val="397023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idx="4294967295"/>
          </p:nvPr>
        </p:nvSpPr>
        <p:spPr>
          <a:xfrm>
            <a:off x="880050" y="369900"/>
            <a:ext cx="7383900" cy="888900"/>
          </a:xfrm>
          <a:prstGeom prst="rect">
            <a:avLst/>
          </a:prstGeom>
        </p:spPr>
        <p:txBody>
          <a:bodyPr wrap="square" lIns="91425" tIns="91425" rIns="91425" bIns="91425" anchor="ctr" anchorCtr="0">
            <a:noAutofit/>
          </a:bodyPr>
          <a:lstStyle/>
          <a:p>
            <a:pPr marL="0" lvl="0" indent="0" rtl="0">
              <a:spcBef>
                <a:spcPts val="0"/>
              </a:spcBef>
              <a:buNone/>
            </a:pPr>
            <a:r>
              <a:rPr lang="en" dirty="0" smtClean="0"/>
              <a:t>Conozcamos las secciones del menu</a:t>
            </a:r>
            <a:endParaRPr lang="en" dirty="0"/>
          </a:p>
        </p:txBody>
      </p:sp>
      <p:sp>
        <p:nvSpPr>
          <p:cNvPr id="204" name="Shape 204"/>
          <p:cNvSpPr txBox="1">
            <a:spLocks noGrp="1"/>
          </p:cNvSpPr>
          <p:nvPr>
            <p:ph type="body" idx="4294967295"/>
          </p:nvPr>
        </p:nvSpPr>
        <p:spPr>
          <a:xfrm>
            <a:off x="3355800" y="1185246"/>
            <a:ext cx="2479139" cy="1740000"/>
          </a:xfrm>
          <a:prstGeom prst="rect">
            <a:avLst/>
          </a:prstGeom>
        </p:spPr>
        <p:txBody>
          <a:bodyPr wrap="square" lIns="91425" tIns="91425" rIns="91425" bIns="91425" anchor="t" anchorCtr="0">
            <a:noAutofit/>
          </a:bodyPr>
          <a:lstStyle/>
          <a:p>
            <a:pPr marL="0" lvl="0" indent="0" rtl="0">
              <a:spcBef>
                <a:spcPts val="0"/>
              </a:spcBef>
              <a:buNone/>
            </a:pPr>
            <a:r>
              <a:rPr lang="en" sz="2000" b="1" dirty="0" smtClean="0">
                <a:solidFill>
                  <a:srgbClr val="F05768"/>
                </a:solidFill>
              </a:rPr>
              <a:t>2. Agriremas</a:t>
            </a:r>
            <a:endParaRPr lang="en" sz="2000" b="1" dirty="0">
              <a:solidFill>
                <a:srgbClr val="F05768"/>
              </a:solidFill>
            </a:endParaRPr>
          </a:p>
          <a:p>
            <a:pPr marL="0" lvl="0" indent="0" rtl="0">
              <a:spcBef>
                <a:spcPts val="0"/>
              </a:spcBef>
              <a:buNone/>
            </a:pPr>
            <a:r>
              <a:rPr lang="en" sz="1200" dirty="0" smtClean="0">
                <a:solidFill>
                  <a:srgbClr val="FFFFFF"/>
                </a:solidFill>
              </a:rPr>
              <a:t>La sección de los agricultores. Consulte horas frío, unidades calor, evapotranspiración y mas.</a:t>
            </a:r>
            <a:endParaRPr lang="en" sz="1200" dirty="0">
              <a:solidFill>
                <a:srgbClr val="FFFFFF"/>
              </a:solidFill>
            </a:endParaRPr>
          </a:p>
        </p:txBody>
      </p:sp>
      <p:sp>
        <p:nvSpPr>
          <p:cNvPr id="205" name="Shape 205"/>
          <p:cNvSpPr txBox="1">
            <a:spLocks noGrp="1"/>
          </p:cNvSpPr>
          <p:nvPr>
            <p:ph type="body" idx="4294967295"/>
          </p:nvPr>
        </p:nvSpPr>
        <p:spPr>
          <a:xfrm>
            <a:off x="6044242" y="1185246"/>
            <a:ext cx="2482085" cy="1740000"/>
          </a:xfrm>
          <a:prstGeom prst="rect">
            <a:avLst/>
          </a:prstGeom>
        </p:spPr>
        <p:txBody>
          <a:bodyPr wrap="square" lIns="91425" tIns="91425" rIns="91425" bIns="91425" anchor="t" anchorCtr="0">
            <a:noAutofit/>
          </a:bodyPr>
          <a:lstStyle/>
          <a:p>
            <a:pPr marL="0" lvl="0" indent="0" rtl="0">
              <a:spcBef>
                <a:spcPts val="0"/>
              </a:spcBef>
              <a:buNone/>
            </a:pPr>
            <a:r>
              <a:rPr lang="en" sz="2000" b="1" dirty="0" smtClean="0">
                <a:solidFill>
                  <a:srgbClr val="F05768"/>
                </a:solidFill>
              </a:rPr>
              <a:t>3. Estadísticas</a:t>
            </a:r>
            <a:endParaRPr lang="en" sz="2000" b="1" dirty="0">
              <a:solidFill>
                <a:srgbClr val="F05768"/>
              </a:solidFill>
            </a:endParaRPr>
          </a:p>
          <a:p>
            <a:pPr marL="0" lvl="0" indent="0" rtl="0">
              <a:spcBef>
                <a:spcPts val="0"/>
              </a:spcBef>
              <a:buNone/>
            </a:pPr>
            <a:r>
              <a:rPr lang="en" sz="1200" dirty="0" smtClean="0">
                <a:solidFill>
                  <a:srgbClr val="FFFFFF"/>
                </a:solidFill>
              </a:rPr>
              <a:t>¿En qué mes se registró la mas alta temperatura? Estos y mas datos aqui.</a:t>
            </a:r>
            <a:endParaRPr lang="en" sz="1200" dirty="0">
              <a:solidFill>
                <a:srgbClr val="FFFFFF"/>
              </a:solidFill>
            </a:endParaRPr>
          </a:p>
          <a:p>
            <a:pPr marL="0" lvl="0" indent="0" rtl="0">
              <a:spcBef>
                <a:spcPts val="0"/>
              </a:spcBef>
              <a:buNone/>
            </a:pPr>
            <a:endParaRPr sz="1200" dirty="0">
              <a:solidFill>
                <a:srgbClr val="FFFFFF"/>
              </a:solidFill>
            </a:endParaRPr>
          </a:p>
        </p:txBody>
      </p:sp>
      <p:sp>
        <p:nvSpPr>
          <p:cNvPr id="206" name="Shape 206"/>
          <p:cNvSpPr txBox="1">
            <a:spLocks noGrp="1"/>
          </p:cNvSpPr>
          <p:nvPr>
            <p:ph type="body" idx="4294967295"/>
          </p:nvPr>
        </p:nvSpPr>
        <p:spPr>
          <a:xfrm>
            <a:off x="721383" y="2331630"/>
            <a:ext cx="2482264" cy="1740000"/>
          </a:xfrm>
          <a:prstGeom prst="rect">
            <a:avLst/>
          </a:prstGeom>
        </p:spPr>
        <p:txBody>
          <a:bodyPr wrap="square" lIns="91425" tIns="91425" rIns="91425" bIns="91425" anchor="t" anchorCtr="0">
            <a:noAutofit/>
          </a:bodyPr>
          <a:lstStyle/>
          <a:p>
            <a:pPr marL="0" lvl="0" indent="0" rtl="0">
              <a:spcBef>
                <a:spcPts val="0"/>
              </a:spcBef>
              <a:buNone/>
            </a:pPr>
            <a:r>
              <a:rPr lang="en" sz="2000" b="1" dirty="0" smtClean="0">
                <a:solidFill>
                  <a:srgbClr val="F05768"/>
                </a:solidFill>
              </a:rPr>
              <a:t>4. Índices</a:t>
            </a:r>
            <a:endParaRPr lang="en" sz="2200" b="1" dirty="0">
              <a:solidFill>
                <a:srgbClr val="F05768"/>
              </a:solidFill>
            </a:endParaRPr>
          </a:p>
          <a:p>
            <a:pPr marL="0" lvl="0" indent="0" rtl="0">
              <a:spcBef>
                <a:spcPts val="0"/>
              </a:spcBef>
              <a:buNone/>
            </a:pPr>
            <a:r>
              <a:rPr lang="en" sz="1200" dirty="0" smtClean="0">
                <a:solidFill>
                  <a:srgbClr val="FFFFFF"/>
                </a:solidFill>
              </a:rPr>
              <a:t>¿Cuántos días frios y cuántos días cálidos hubo? Consulte las tablas de los índices.</a:t>
            </a:r>
            <a:endParaRPr lang="en" sz="1200" dirty="0">
              <a:solidFill>
                <a:srgbClr val="FFFFFF"/>
              </a:solidFill>
            </a:endParaRPr>
          </a:p>
        </p:txBody>
      </p:sp>
      <p:sp>
        <p:nvSpPr>
          <p:cNvPr id="207" name="Shape 207"/>
          <p:cNvSpPr txBox="1">
            <a:spLocks noGrp="1"/>
          </p:cNvSpPr>
          <p:nvPr>
            <p:ph type="body" idx="4294967295"/>
          </p:nvPr>
        </p:nvSpPr>
        <p:spPr>
          <a:xfrm>
            <a:off x="3359756" y="2331630"/>
            <a:ext cx="2469293" cy="1740000"/>
          </a:xfrm>
          <a:prstGeom prst="rect">
            <a:avLst/>
          </a:prstGeom>
        </p:spPr>
        <p:txBody>
          <a:bodyPr wrap="square" lIns="91425" tIns="91425" rIns="91425" bIns="91425" anchor="t" anchorCtr="0">
            <a:noAutofit/>
          </a:bodyPr>
          <a:lstStyle/>
          <a:p>
            <a:pPr marL="0" lvl="0" indent="0" rtl="0">
              <a:spcBef>
                <a:spcPts val="0"/>
              </a:spcBef>
              <a:buNone/>
            </a:pPr>
            <a:r>
              <a:rPr lang="en" sz="2000" b="1" dirty="0" smtClean="0">
                <a:solidFill>
                  <a:srgbClr val="F05768"/>
                </a:solidFill>
              </a:rPr>
              <a:t>5. Estaciones</a:t>
            </a:r>
            <a:endParaRPr lang="en" sz="2000" b="1" dirty="0">
              <a:solidFill>
                <a:srgbClr val="F05768"/>
              </a:solidFill>
            </a:endParaRPr>
          </a:p>
          <a:p>
            <a:pPr marL="0" lvl="0" indent="0" rtl="0">
              <a:spcBef>
                <a:spcPts val="0"/>
              </a:spcBef>
              <a:buNone/>
            </a:pPr>
            <a:r>
              <a:rPr lang="en" sz="1200" dirty="0" smtClean="0">
                <a:solidFill>
                  <a:srgbClr val="FFFFFF"/>
                </a:solidFill>
              </a:rPr>
              <a:t>¡Directo al punto! </a:t>
            </a:r>
            <a:r>
              <a:rPr lang="es-MX" sz="1200" dirty="0" smtClean="0">
                <a:solidFill>
                  <a:srgbClr val="FFFFFF"/>
                </a:solidFill>
              </a:rPr>
              <a:t>C</a:t>
            </a:r>
            <a:r>
              <a:rPr lang="en" sz="1200" dirty="0" smtClean="0">
                <a:solidFill>
                  <a:srgbClr val="FFFFFF"/>
                </a:solidFill>
              </a:rPr>
              <a:t>onsulte todo sobre su estación.</a:t>
            </a:r>
            <a:endParaRPr lang="en" sz="1200" dirty="0">
              <a:solidFill>
                <a:srgbClr val="FFFFFF"/>
              </a:solidFill>
            </a:endParaRPr>
          </a:p>
        </p:txBody>
      </p:sp>
      <p:sp>
        <p:nvSpPr>
          <p:cNvPr id="208" name="Shape 208"/>
          <p:cNvSpPr txBox="1">
            <a:spLocks noGrp="1"/>
          </p:cNvSpPr>
          <p:nvPr>
            <p:ph type="body" idx="4294967295"/>
          </p:nvPr>
        </p:nvSpPr>
        <p:spPr>
          <a:xfrm>
            <a:off x="6046363" y="2331630"/>
            <a:ext cx="2479963" cy="1740000"/>
          </a:xfrm>
          <a:prstGeom prst="rect">
            <a:avLst/>
          </a:prstGeom>
        </p:spPr>
        <p:txBody>
          <a:bodyPr wrap="square" lIns="91425" tIns="91425" rIns="91425" bIns="91425" anchor="t" anchorCtr="0">
            <a:noAutofit/>
          </a:bodyPr>
          <a:lstStyle/>
          <a:p>
            <a:pPr marL="0" lvl="0" indent="0" rtl="0">
              <a:spcBef>
                <a:spcPts val="0"/>
              </a:spcBef>
              <a:buNone/>
            </a:pPr>
            <a:r>
              <a:rPr lang="en" sz="2000" b="1" dirty="0" smtClean="0">
                <a:solidFill>
                  <a:srgbClr val="F05768"/>
                </a:solidFill>
              </a:rPr>
              <a:t>6. Pronósticos</a:t>
            </a:r>
            <a:endParaRPr lang="en" sz="2000" b="1" dirty="0">
              <a:solidFill>
                <a:srgbClr val="F05768"/>
              </a:solidFill>
            </a:endParaRPr>
          </a:p>
          <a:p>
            <a:pPr marL="0" lvl="0" indent="0" rtl="0">
              <a:spcBef>
                <a:spcPts val="0"/>
              </a:spcBef>
              <a:buNone/>
            </a:pPr>
            <a:r>
              <a:rPr lang="en" sz="1200" dirty="0" smtClean="0">
                <a:solidFill>
                  <a:srgbClr val="FFFFFF"/>
                </a:solidFill>
              </a:rPr>
              <a:t>REMAS también es pronóstico.  Manténgase al tanto de las condiciones esperadas para Sonora.</a:t>
            </a:r>
            <a:endParaRPr lang="en" sz="1200" dirty="0">
              <a:solidFill>
                <a:srgbClr val="FFFFFF"/>
              </a:solidFill>
            </a:endParaRPr>
          </a:p>
          <a:p>
            <a:pPr marL="0" lvl="0" indent="0" rtl="0">
              <a:spcBef>
                <a:spcPts val="0"/>
              </a:spcBef>
              <a:buNone/>
            </a:pPr>
            <a:endParaRPr sz="1200" dirty="0">
              <a:solidFill>
                <a:srgbClr val="FFFFFF"/>
              </a:solidFill>
            </a:endParaRPr>
          </a:p>
        </p:txBody>
      </p:sp>
      <p:sp>
        <p:nvSpPr>
          <p:cNvPr id="33" name="Shape 206"/>
          <p:cNvSpPr txBox="1">
            <a:spLocks/>
          </p:cNvSpPr>
          <p:nvPr/>
        </p:nvSpPr>
        <p:spPr>
          <a:xfrm>
            <a:off x="711100" y="3582788"/>
            <a:ext cx="2473250" cy="17400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R="0" lvl="1"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R="0" lvl="2"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R="0" lvl="3"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R="0" lvl="4"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R="0" lvl="5"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R="0" lvl="6"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R="0" lvl="7"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R="0" lvl="8"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a:spcBef>
                <a:spcPts val="0"/>
              </a:spcBef>
              <a:buFont typeface="Source Sans Pro"/>
              <a:buNone/>
            </a:pPr>
            <a:r>
              <a:rPr lang="en" sz="2000" b="1" dirty="0" smtClean="0">
                <a:solidFill>
                  <a:srgbClr val="F05768"/>
                </a:solidFill>
              </a:rPr>
              <a:t>7. Mapas</a:t>
            </a:r>
          </a:p>
          <a:p>
            <a:pPr>
              <a:spcBef>
                <a:spcPts val="0"/>
              </a:spcBef>
              <a:buFont typeface="Source Sans Pro"/>
              <a:buNone/>
            </a:pPr>
            <a:r>
              <a:rPr lang="en" sz="1200" dirty="0" smtClean="0">
                <a:solidFill>
                  <a:srgbClr val="FFFFFF"/>
                </a:solidFill>
              </a:rPr>
              <a:t>Los mapas actuales e históricos estan aqui.</a:t>
            </a:r>
            <a:endParaRPr lang="en" sz="1200" dirty="0">
              <a:solidFill>
                <a:srgbClr val="FFFFFF"/>
              </a:solidFill>
            </a:endParaRPr>
          </a:p>
        </p:txBody>
      </p:sp>
      <p:sp>
        <p:nvSpPr>
          <p:cNvPr id="34" name="Shape 207"/>
          <p:cNvSpPr txBox="1">
            <a:spLocks/>
          </p:cNvSpPr>
          <p:nvPr/>
        </p:nvSpPr>
        <p:spPr>
          <a:xfrm>
            <a:off x="3349909" y="3602224"/>
            <a:ext cx="2467360" cy="17400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R="0" lvl="1"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R="0" lvl="2"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R="0" lvl="3"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R="0" lvl="4"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R="0" lvl="5"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R="0" lvl="6"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R="0" lvl="7"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R="0" lvl="8"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a:spcBef>
                <a:spcPts val="0"/>
              </a:spcBef>
              <a:buFont typeface="Source Sans Pro"/>
              <a:buNone/>
            </a:pPr>
            <a:r>
              <a:rPr lang="en" sz="2000" b="1" dirty="0" smtClean="0">
                <a:solidFill>
                  <a:srgbClr val="F05768"/>
                </a:solidFill>
              </a:rPr>
              <a:t>8. Consulta de datos</a:t>
            </a:r>
          </a:p>
          <a:p>
            <a:pPr>
              <a:spcBef>
                <a:spcPts val="0"/>
              </a:spcBef>
              <a:buFont typeface="Source Sans Pro"/>
              <a:buNone/>
            </a:pPr>
            <a:r>
              <a:rPr lang="en" sz="1200" dirty="0" smtClean="0">
                <a:solidFill>
                  <a:srgbClr val="FFFFFF"/>
                </a:solidFill>
              </a:rPr>
              <a:t>Consulte la tabla de las mas recientes mediciones de cualquier estación.</a:t>
            </a:r>
            <a:endParaRPr lang="en" sz="1200" dirty="0">
              <a:solidFill>
                <a:srgbClr val="FFFFFF"/>
              </a:solidFill>
            </a:endParaRPr>
          </a:p>
        </p:txBody>
      </p:sp>
      <p:sp>
        <p:nvSpPr>
          <p:cNvPr id="35" name="Shape 208"/>
          <p:cNvSpPr txBox="1">
            <a:spLocks/>
          </p:cNvSpPr>
          <p:nvPr/>
        </p:nvSpPr>
        <p:spPr>
          <a:xfrm>
            <a:off x="6037526" y="3582788"/>
            <a:ext cx="2488799" cy="17400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R="0" lvl="1"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R="0" lvl="2"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R="0" lvl="3"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R="0" lvl="4"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R="0" lvl="5"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R="0" lvl="6"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R="0" lvl="7"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R="0" lvl="8"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a:spcBef>
                <a:spcPts val="0"/>
              </a:spcBef>
              <a:buFont typeface="Source Sans Pro"/>
              <a:buNone/>
            </a:pPr>
            <a:r>
              <a:rPr lang="en-US" sz="2000" b="1" dirty="0" smtClean="0">
                <a:solidFill>
                  <a:srgbClr val="F05768"/>
                </a:solidFill>
              </a:rPr>
              <a:t>9. </a:t>
            </a:r>
            <a:r>
              <a:rPr lang="en-US" sz="2000" b="1" dirty="0" err="1" smtClean="0">
                <a:solidFill>
                  <a:srgbClr val="F05768"/>
                </a:solidFill>
              </a:rPr>
              <a:t>Descargar</a:t>
            </a:r>
            <a:r>
              <a:rPr lang="en-US" sz="2000" b="1" dirty="0" smtClean="0">
                <a:solidFill>
                  <a:srgbClr val="F05768"/>
                </a:solidFill>
              </a:rPr>
              <a:t> </a:t>
            </a:r>
            <a:r>
              <a:rPr lang="en-US" sz="2000" b="1" dirty="0" err="1" smtClean="0">
                <a:solidFill>
                  <a:srgbClr val="F05768"/>
                </a:solidFill>
              </a:rPr>
              <a:t>datos</a:t>
            </a:r>
            <a:endParaRPr lang="en-US" sz="2000" b="1" dirty="0" smtClean="0">
              <a:solidFill>
                <a:srgbClr val="F05768"/>
              </a:solidFill>
            </a:endParaRPr>
          </a:p>
          <a:p>
            <a:pPr>
              <a:spcBef>
                <a:spcPts val="0"/>
              </a:spcBef>
              <a:buFont typeface="Source Sans Pro"/>
              <a:buNone/>
            </a:pPr>
            <a:r>
              <a:rPr lang="en-US" sz="1200" dirty="0" err="1" smtClean="0">
                <a:solidFill>
                  <a:srgbClr val="FFFFFF"/>
                </a:solidFill>
              </a:rPr>
              <a:t>Solicite</a:t>
            </a:r>
            <a:r>
              <a:rPr lang="en-US" sz="1200" dirty="0" smtClean="0">
                <a:solidFill>
                  <a:srgbClr val="FFFFFF"/>
                </a:solidFill>
              </a:rPr>
              <a:t> </a:t>
            </a:r>
            <a:r>
              <a:rPr lang="en-US" sz="1200" dirty="0" err="1" smtClean="0">
                <a:solidFill>
                  <a:srgbClr val="FFFFFF"/>
                </a:solidFill>
              </a:rPr>
              <a:t>su</a:t>
            </a:r>
            <a:r>
              <a:rPr lang="en-US" sz="1200" dirty="0" smtClean="0">
                <a:solidFill>
                  <a:srgbClr val="FFFFFF"/>
                </a:solidFill>
              </a:rPr>
              <a:t> </a:t>
            </a:r>
            <a:r>
              <a:rPr lang="en-US" sz="1200" dirty="0" err="1" smtClean="0">
                <a:solidFill>
                  <a:srgbClr val="FFFFFF"/>
                </a:solidFill>
              </a:rPr>
              <a:t>usuario</a:t>
            </a:r>
            <a:r>
              <a:rPr lang="en-US" sz="1200" dirty="0" smtClean="0">
                <a:solidFill>
                  <a:srgbClr val="FFFFFF"/>
                </a:solidFill>
              </a:rPr>
              <a:t> para </a:t>
            </a:r>
            <a:r>
              <a:rPr lang="en-US" sz="1200" dirty="0" err="1" smtClean="0">
                <a:solidFill>
                  <a:srgbClr val="FFFFFF"/>
                </a:solidFill>
              </a:rPr>
              <a:t>descargar</a:t>
            </a:r>
            <a:r>
              <a:rPr lang="en-US" sz="1200" dirty="0" smtClean="0">
                <a:solidFill>
                  <a:srgbClr val="FFFFFF"/>
                </a:solidFill>
              </a:rPr>
              <a:t> </a:t>
            </a:r>
            <a:r>
              <a:rPr lang="en-US" sz="1200" dirty="0" err="1" smtClean="0">
                <a:solidFill>
                  <a:srgbClr val="FFFFFF"/>
                </a:solidFill>
              </a:rPr>
              <a:t>datos</a:t>
            </a:r>
            <a:r>
              <a:rPr lang="en-US" sz="1200" dirty="0" smtClean="0">
                <a:solidFill>
                  <a:srgbClr val="FFFFFF"/>
                </a:solidFill>
              </a:rPr>
              <a:t>.</a:t>
            </a:r>
          </a:p>
          <a:p>
            <a:pPr>
              <a:spcBef>
                <a:spcPts val="0"/>
              </a:spcBef>
              <a:buFont typeface="Source Sans Pro"/>
              <a:buNone/>
            </a:pPr>
            <a:endParaRPr lang="en-US" sz="1200" dirty="0">
              <a:solidFill>
                <a:srgbClr val="FFFFFF"/>
              </a:solidFill>
            </a:endParaRPr>
          </a:p>
        </p:txBody>
      </p:sp>
      <p:sp>
        <p:nvSpPr>
          <p:cNvPr id="36" name="Shape 206"/>
          <p:cNvSpPr txBox="1">
            <a:spLocks/>
          </p:cNvSpPr>
          <p:nvPr/>
        </p:nvSpPr>
        <p:spPr>
          <a:xfrm>
            <a:off x="705211" y="4818150"/>
            <a:ext cx="2610234" cy="17400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R="0" lvl="1"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R="0" lvl="2"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R="0" lvl="3"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R="0" lvl="4"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R="0" lvl="5"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R="0" lvl="6"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R="0" lvl="7"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R="0" lvl="8"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a:spcBef>
                <a:spcPts val="0"/>
              </a:spcBef>
              <a:buFont typeface="Source Sans Pro"/>
              <a:buNone/>
            </a:pPr>
            <a:r>
              <a:rPr lang="en" sz="2000" b="1" dirty="0" smtClean="0">
                <a:solidFill>
                  <a:srgbClr val="F05768"/>
                </a:solidFill>
              </a:rPr>
              <a:t>10. Reportes</a:t>
            </a:r>
          </a:p>
          <a:p>
            <a:pPr>
              <a:spcBef>
                <a:spcPts val="0"/>
              </a:spcBef>
              <a:buFont typeface="Source Sans Pro"/>
              <a:buNone/>
            </a:pPr>
            <a:r>
              <a:rPr lang="en" sz="1200" dirty="0" smtClean="0">
                <a:solidFill>
                  <a:srgbClr val="FFFFFF"/>
                </a:solidFill>
              </a:rPr>
              <a:t>Las temperaturas mínimas de los últimos 30 días, esto y mas en las tablas mensuales , diarias y de última hora.</a:t>
            </a:r>
            <a:endParaRPr lang="en" sz="1200" dirty="0">
              <a:solidFill>
                <a:srgbClr val="FFFFFF"/>
              </a:solidFill>
            </a:endParaRPr>
          </a:p>
        </p:txBody>
      </p:sp>
      <p:sp>
        <p:nvSpPr>
          <p:cNvPr id="37" name="Shape 207"/>
          <p:cNvSpPr txBox="1">
            <a:spLocks/>
          </p:cNvSpPr>
          <p:nvPr/>
        </p:nvSpPr>
        <p:spPr>
          <a:xfrm>
            <a:off x="3346964" y="4818150"/>
            <a:ext cx="2473249" cy="17400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R="0" lvl="1"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R="0" lvl="2"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R="0" lvl="3"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R="0" lvl="4"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R="0" lvl="5"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R="0" lvl="6"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R="0" lvl="7"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R="0" lvl="8"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a:spcBef>
                <a:spcPts val="0"/>
              </a:spcBef>
              <a:buFont typeface="Source Sans Pro"/>
              <a:buNone/>
            </a:pPr>
            <a:r>
              <a:rPr lang="en" sz="2000" b="1" dirty="0" smtClean="0">
                <a:solidFill>
                  <a:srgbClr val="F05768"/>
                </a:solidFill>
              </a:rPr>
              <a:t>11. Boletines</a:t>
            </a:r>
          </a:p>
          <a:p>
            <a:pPr>
              <a:spcBef>
                <a:spcPts val="0"/>
              </a:spcBef>
              <a:buFont typeface="Source Sans Pro"/>
              <a:buNone/>
            </a:pPr>
            <a:r>
              <a:rPr lang="en" sz="1200" dirty="0" smtClean="0">
                <a:solidFill>
                  <a:srgbClr val="FFFFFF"/>
                </a:solidFill>
              </a:rPr>
              <a:t>Una nueva edición del boletín meteorológico los lunes y viernes. Información totalmente enfocada a las zonas agrícolas. </a:t>
            </a:r>
            <a:endParaRPr lang="en" sz="1200" dirty="0">
              <a:solidFill>
                <a:srgbClr val="FFFFFF"/>
              </a:solidFill>
            </a:endParaRPr>
          </a:p>
        </p:txBody>
      </p:sp>
      <p:sp>
        <p:nvSpPr>
          <p:cNvPr id="38" name="Shape 208"/>
          <p:cNvSpPr txBox="1">
            <a:spLocks/>
          </p:cNvSpPr>
          <p:nvPr/>
        </p:nvSpPr>
        <p:spPr>
          <a:xfrm>
            <a:off x="6044242" y="4618125"/>
            <a:ext cx="2410208" cy="17400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R="0" lvl="1"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R="0" lvl="2"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R="0" lvl="3"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R="0" lvl="4"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R="0" lvl="5"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R="0" lvl="6"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R="0" lvl="7"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R="0" lvl="8"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a:spcBef>
                <a:spcPts val="0"/>
              </a:spcBef>
              <a:buFont typeface="Source Sans Pro"/>
              <a:buNone/>
            </a:pPr>
            <a:r>
              <a:rPr lang="en-US" sz="1700" b="1" dirty="0" smtClean="0">
                <a:solidFill>
                  <a:srgbClr val="F05768"/>
                </a:solidFill>
              </a:rPr>
              <a:t>12. </a:t>
            </a:r>
            <a:r>
              <a:rPr lang="en-US" sz="1700" b="1" dirty="0" err="1" smtClean="0">
                <a:solidFill>
                  <a:srgbClr val="F05768"/>
                </a:solidFill>
              </a:rPr>
              <a:t>Documentos</a:t>
            </a:r>
            <a:endParaRPr lang="en-US" sz="1700" b="1" dirty="0" smtClean="0">
              <a:solidFill>
                <a:srgbClr val="F05768"/>
              </a:solidFill>
            </a:endParaRPr>
          </a:p>
          <a:p>
            <a:pPr>
              <a:spcBef>
                <a:spcPts val="0"/>
              </a:spcBef>
              <a:buFont typeface="Source Sans Pro"/>
              <a:buNone/>
            </a:pPr>
            <a:r>
              <a:rPr lang="en-US" sz="1200" dirty="0" err="1" smtClean="0">
                <a:solidFill>
                  <a:srgbClr val="FFFFFF"/>
                </a:solidFill>
              </a:rPr>
              <a:t>Descargue</a:t>
            </a:r>
            <a:r>
              <a:rPr lang="en-US" sz="1200" dirty="0" smtClean="0">
                <a:solidFill>
                  <a:srgbClr val="FFFFFF"/>
                </a:solidFill>
              </a:rPr>
              <a:t> </a:t>
            </a:r>
            <a:r>
              <a:rPr lang="en-US" sz="1200" dirty="0" err="1" smtClean="0">
                <a:solidFill>
                  <a:srgbClr val="FFFFFF"/>
                </a:solidFill>
              </a:rPr>
              <a:t>presentaciones</a:t>
            </a:r>
            <a:r>
              <a:rPr lang="en-US" sz="1200" dirty="0" smtClean="0">
                <a:solidFill>
                  <a:srgbClr val="FFFFFF"/>
                </a:solidFill>
              </a:rPr>
              <a:t> y </a:t>
            </a:r>
            <a:r>
              <a:rPr lang="en-US" sz="1200" dirty="0" err="1" smtClean="0">
                <a:solidFill>
                  <a:srgbClr val="FFFFFF"/>
                </a:solidFill>
              </a:rPr>
              <a:t>archivos</a:t>
            </a:r>
            <a:r>
              <a:rPr lang="en-US" sz="1200" dirty="0" smtClean="0">
                <a:solidFill>
                  <a:srgbClr val="FFFFFF"/>
                </a:solidFill>
              </a:rPr>
              <a:t> de la REMAS.</a:t>
            </a:r>
          </a:p>
          <a:p>
            <a:pPr>
              <a:spcBef>
                <a:spcPts val="0"/>
              </a:spcBef>
              <a:buFont typeface="Source Sans Pro"/>
              <a:buNone/>
            </a:pPr>
            <a:endParaRPr lang="en-US" sz="1200" dirty="0" smtClean="0">
              <a:solidFill>
                <a:srgbClr val="FFFFFF"/>
              </a:solidFill>
            </a:endParaRPr>
          </a:p>
          <a:p>
            <a:pPr>
              <a:spcBef>
                <a:spcPts val="0"/>
              </a:spcBef>
              <a:buNone/>
            </a:pPr>
            <a:r>
              <a:rPr lang="en-US" sz="1700" b="1" dirty="0" smtClean="0">
                <a:solidFill>
                  <a:srgbClr val="F05768"/>
                </a:solidFill>
              </a:rPr>
              <a:t>13. </a:t>
            </a:r>
            <a:r>
              <a:rPr lang="en-US" sz="1700" b="1" dirty="0" err="1" smtClean="0">
                <a:solidFill>
                  <a:srgbClr val="F05768"/>
                </a:solidFill>
              </a:rPr>
              <a:t>Sobre</a:t>
            </a:r>
            <a:r>
              <a:rPr lang="en-US" sz="1700" b="1" dirty="0" smtClean="0">
                <a:solidFill>
                  <a:srgbClr val="F05768"/>
                </a:solidFill>
              </a:rPr>
              <a:t> </a:t>
            </a:r>
            <a:r>
              <a:rPr lang="en-US" sz="1700" b="1" dirty="0" err="1" smtClean="0">
                <a:solidFill>
                  <a:srgbClr val="F05768"/>
                </a:solidFill>
              </a:rPr>
              <a:t>nosotros</a:t>
            </a:r>
            <a:endParaRPr lang="en-US" sz="1700" b="1" dirty="0">
              <a:solidFill>
                <a:srgbClr val="F05768"/>
              </a:solidFill>
            </a:endParaRPr>
          </a:p>
          <a:p>
            <a:pPr>
              <a:spcBef>
                <a:spcPts val="0"/>
              </a:spcBef>
              <a:buNone/>
            </a:pPr>
            <a:r>
              <a:rPr lang="en-US" sz="1200" dirty="0" err="1" smtClean="0">
                <a:solidFill>
                  <a:srgbClr val="FFFFFF"/>
                </a:solidFill>
              </a:rPr>
              <a:t>Contáctenos</a:t>
            </a:r>
            <a:r>
              <a:rPr lang="en-US" sz="1200" dirty="0" smtClean="0">
                <a:solidFill>
                  <a:srgbClr val="FFFFFF"/>
                </a:solidFill>
              </a:rPr>
              <a:t> </a:t>
            </a:r>
            <a:r>
              <a:rPr lang="en-US" sz="1200" dirty="0" err="1" smtClean="0">
                <a:solidFill>
                  <a:srgbClr val="FFFFFF"/>
                </a:solidFill>
              </a:rPr>
              <a:t>por</a:t>
            </a:r>
            <a:r>
              <a:rPr lang="en-US" sz="1200" dirty="0" smtClean="0">
                <a:solidFill>
                  <a:srgbClr val="FFFFFF"/>
                </a:solidFill>
              </a:rPr>
              <a:t> email o </a:t>
            </a:r>
            <a:r>
              <a:rPr lang="en-US" sz="1200" dirty="0" err="1" smtClean="0">
                <a:solidFill>
                  <a:srgbClr val="FFFFFF"/>
                </a:solidFill>
              </a:rPr>
              <a:t>teléfono</a:t>
            </a:r>
            <a:endParaRPr lang="en-US" sz="1200" dirty="0">
              <a:solidFill>
                <a:srgbClr val="FFFFFF"/>
              </a:solidFill>
            </a:endParaRPr>
          </a:p>
          <a:p>
            <a:pPr>
              <a:spcBef>
                <a:spcPts val="0"/>
              </a:spcBef>
              <a:buFont typeface="Source Sans Pro"/>
              <a:buNone/>
            </a:pPr>
            <a:endParaRPr lang="en-US" sz="1200" dirty="0">
              <a:solidFill>
                <a:srgbClr val="FFFFFF"/>
              </a:solidFill>
            </a:endParaRPr>
          </a:p>
        </p:txBody>
      </p:sp>
      <p:sp>
        <p:nvSpPr>
          <p:cNvPr id="39" name="Shape 203"/>
          <p:cNvSpPr txBox="1">
            <a:spLocks/>
          </p:cNvSpPr>
          <p:nvPr/>
        </p:nvSpPr>
        <p:spPr>
          <a:xfrm>
            <a:off x="711101" y="1185246"/>
            <a:ext cx="2473249" cy="17400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R="0" lvl="1"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R="0" lvl="2" algn="l" rtl="0">
              <a:lnSpc>
                <a:spcPct val="100000"/>
              </a:lnSpc>
              <a:spcBef>
                <a:spcPts val="48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R="0" lvl="3"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R="0" lvl="4"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R="0" lvl="5"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R="0" lvl="6"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R="0" lvl="7"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R="0" lvl="8" algn="l" rtl="0">
              <a:lnSpc>
                <a:spcPct val="100000"/>
              </a:lnSpc>
              <a:spcBef>
                <a:spcPts val="36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a:spcBef>
                <a:spcPts val="0"/>
              </a:spcBef>
              <a:buFont typeface="Source Sans Pro"/>
              <a:buNone/>
            </a:pPr>
            <a:r>
              <a:rPr lang="en" sz="2000" b="1" dirty="0" smtClean="0">
                <a:solidFill>
                  <a:srgbClr val="F05768"/>
                </a:solidFill>
              </a:rPr>
              <a:t>1. Inicio</a:t>
            </a:r>
          </a:p>
          <a:p>
            <a:pPr>
              <a:spcBef>
                <a:spcPts val="0"/>
              </a:spcBef>
              <a:buFont typeface="Source Sans Pro"/>
              <a:buNone/>
            </a:pPr>
            <a:r>
              <a:rPr lang="en" sz="1200" dirty="0" smtClean="0">
                <a:solidFill>
                  <a:srgbClr val="FFFFFF"/>
                </a:solidFill>
              </a:rPr>
              <a:t>Presentación del sitio.</a:t>
            </a:r>
            <a:endParaRPr lang="en" sz="1200" dirty="0">
              <a:solidFill>
                <a:srgbClr val="FFFFFF"/>
              </a:solidFill>
            </a:endParaRPr>
          </a:p>
        </p:txBody>
      </p:sp>
      <p:pic>
        <p:nvPicPr>
          <p:cNvPr id="40"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079" y="6263713"/>
            <a:ext cx="732741" cy="322174"/>
          </a:xfrm>
          <a:prstGeom prst="rect">
            <a:avLst/>
          </a:prstGeom>
        </p:spPr>
      </p:pic>
      <p:pic>
        <p:nvPicPr>
          <p:cNvPr id="41"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95" y="6136573"/>
            <a:ext cx="347904" cy="433945"/>
          </a:xfrm>
          <a:prstGeom prst="rect">
            <a:avLst/>
          </a:prstGeom>
        </p:spPr>
      </p:pic>
      <p:pic>
        <p:nvPicPr>
          <p:cNvPr id="42"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435" y="6148201"/>
            <a:ext cx="381573" cy="437686"/>
          </a:xfrm>
          <a:prstGeom prst="rect">
            <a:avLst/>
          </a:prstGeom>
        </p:spPr>
      </p:pic>
    </p:spTree>
    <p:extLst>
      <p:ext uri="{BB962C8B-B14F-4D97-AF65-F5344CB8AC3E}">
        <p14:creationId xmlns:p14="http://schemas.microsoft.com/office/powerpoint/2010/main" val="23192649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72487" y="207387"/>
            <a:ext cx="5645509"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Evapotranspiración </a:t>
            </a:r>
            <a:r>
              <a:rPr lang="es-MX" sz="1400" i="1" dirty="0" smtClean="0">
                <a:solidFill>
                  <a:schemeClr val="tx2">
                    <a:lumMod val="75000"/>
                  </a:schemeClr>
                </a:solidFill>
              </a:rPr>
              <a:t>Mensual</a:t>
            </a:r>
            <a:r>
              <a:rPr lang="es-MX" dirty="0" smtClean="0"/>
              <a:t>  </a:t>
            </a:r>
            <a:endParaRPr lang="es-MX" sz="1400" b="0" i="1" dirty="0">
              <a:solidFill>
                <a:schemeClr val="tx2">
                  <a:lumMod val="50000"/>
                </a:schemeClr>
              </a:solidFill>
            </a:endParaRPr>
          </a:p>
        </p:txBody>
      </p:sp>
      <p:pic>
        <p:nvPicPr>
          <p:cNvPr id="3" name="Picture 2"/>
          <p:cNvPicPr>
            <a:picLocks noChangeAspect="1"/>
          </p:cNvPicPr>
          <p:nvPr/>
        </p:nvPicPr>
        <p:blipFill>
          <a:blip r:embed="rId2"/>
          <a:stretch>
            <a:fillRect/>
          </a:stretch>
        </p:blipFill>
        <p:spPr>
          <a:xfrm>
            <a:off x="22625" y="1510617"/>
            <a:ext cx="9087803" cy="4087177"/>
          </a:xfrm>
          <a:prstGeom prst="rect">
            <a:avLst/>
          </a:prstGeom>
        </p:spPr>
      </p:pic>
      <p:sp>
        <p:nvSpPr>
          <p:cNvPr id="10" name="Shape 81"/>
          <p:cNvSpPr txBox="1"/>
          <p:nvPr/>
        </p:nvSpPr>
        <p:spPr>
          <a:xfrm>
            <a:off x="279131" y="5597794"/>
            <a:ext cx="6208295" cy="880205"/>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Eto Mensual.</a:t>
            </a:r>
          </a:p>
          <a:p>
            <a:pPr marL="0" lvl="0" indent="-69850" algn="just" rtl="0">
              <a:spcBef>
                <a:spcPts val="600"/>
              </a:spcBef>
              <a:buClr>
                <a:schemeClr val="dk1"/>
              </a:buClr>
              <a:buSzPts val="1100"/>
              <a:buFont typeface="Arial"/>
              <a:buNone/>
            </a:pPr>
            <a:r>
              <a:rPr lang="en" dirty="0" smtClean="0">
                <a:solidFill>
                  <a:srgbClr val="2F3848"/>
                </a:solidFill>
                <a:latin typeface="Source Sans Pro"/>
                <a:ea typeface="Source Sans Pro"/>
                <a:cs typeface="Source Sans Pro"/>
                <a:sym typeface="Source Sans Pro"/>
              </a:rPr>
              <a:t>Clic en el botón Mensual para cambiar el modo del reporte. La tabla muestra la eto acumulada de cada día durante el mes actual.</a:t>
            </a:r>
          </a:p>
        </p:txBody>
      </p:sp>
      <p:sp>
        <p:nvSpPr>
          <p:cNvPr id="11" name="Rectangle 10"/>
          <p:cNvSpPr/>
          <p:nvPr/>
        </p:nvSpPr>
        <p:spPr>
          <a:xfrm>
            <a:off x="7594334" y="1510617"/>
            <a:ext cx="452386" cy="2508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extBox 11"/>
          <p:cNvSpPr txBox="1"/>
          <p:nvPr/>
        </p:nvSpPr>
        <p:spPr>
          <a:xfrm>
            <a:off x="1006294" y="1239286"/>
            <a:ext cx="3671583"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smtClean="0">
                <a:solidFill>
                  <a:schemeClr val="tx2">
                    <a:lumMod val="25000"/>
                  </a:schemeClr>
                </a:solidFill>
                <a:latin typeface="Source Sans Pro" panose="020B0604020202020204" charset="0"/>
              </a:rPr>
              <a:t>Cambiar fecha</a:t>
            </a:r>
          </a:p>
          <a:p>
            <a:pPr algn="just"/>
            <a:r>
              <a:rPr lang="es-MX" sz="1300" dirty="0" smtClean="0">
                <a:latin typeface="Source Sans Pro" panose="020B0604020202020204" charset="0"/>
              </a:rPr>
              <a:t>De clic en el botón para desplegar el calendario de meses para modificar el periodo de consulta.</a:t>
            </a:r>
          </a:p>
        </p:txBody>
      </p:sp>
      <p:sp>
        <p:nvSpPr>
          <p:cNvPr id="9" name="Rectangle 8"/>
          <p:cNvSpPr/>
          <p:nvPr/>
        </p:nvSpPr>
        <p:spPr>
          <a:xfrm>
            <a:off x="5754861" y="721189"/>
            <a:ext cx="3025187" cy="261610"/>
          </a:xfrm>
          <a:prstGeom prst="rect">
            <a:avLst/>
          </a:prstGeom>
        </p:spPr>
        <p:txBody>
          <a:bodyPr wrap="none">
            <a:spAutoFit/>
          </a:bodyPr>
          <a:lstStyle/>
          <a:p>
            <a:r>
              <a:rPr lang="es-MX" sz="1100" i="1" dirty="0">
                <a:solidFill>
                  <a:schemeClr val="tx2">
                    <a:lumMod val="50000"/>
                  </a:schemeClr>
                </a:solidFill>
              </a:rPr>
              <a:t>http://www.siafeson.com/remas/index.php/eto</a:t>
            </a:r>
          </a:p>
        </p:txBody>
      </p:sp>
    </p:spTree>
    <p:extLst>
      <p:ext uri="{BB962C8B-B14F-4D97-AF65-F5344CB8AC3E}">
        <p14:creationId xmlns:p14="http://schemas.microsoft.com/office/powerpoint/2010/main" val="119186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Contingencia</a:t>
            </a:r>
            <a:r>
              <a:rPr lang="es-MX" dirty="0" smtClean="0"/>
              <a:t>  </a:t>
            </a:r>
            <a:endParaRPr lang="es-MX" sz="1400" b="0" i="1" dirty="0">
              <a:solidFill>
                <a:schemeClr val="tx2">
                  <a:lumMod val="50000"/>
                </a:schemeClr>
              </a:solidFill>
            </a:endParaRPr>
          </a:p>
        </p:txBody>
      </p:sp>
      <p:sp>
        <p:nvSpPr>
          <p:cNvPr id="5" name="Rectangle 4"/>
          <p:cNvSpPr/>
          <p:nvPr/>
        </p:nvSpPr>
        <p:spPr>
          <a:xfrm>
            <a:off x="5161755" y="721189"/>
            <a:ext cx="3623108" cy="261610"/>
          </a:xfrm>
          <a:prstGeom prst="rect">
            <a:avLst/>
          </a:prstGeom>
        </p:spPr>
        <p:txBody>
          <a:bodyPr wrap="none">
            <a:spAutoFit/>
          </a:bodyPr>
          <a:lstStyle/>
          <a:p>
            <a:r>
              <a:rPr lang="es-MX" sz="1100" i="1" dirty="0">
                <a:solidFill>
                  <a:schemeClr val="tx2">
                    <a:lumMod val="50000"/>
                  </a:schemeClr>
                </a:solidFill>
              </a:rPr>
              <a:t>http://www.siafeson.com/remas/index.php/contingencia</a:t>
            </a:r>
          </a:p>
        </p:txBody>
      </p:sp>
      <p:pic>
        <p:nvPicPr>
          <p:cNvPr id="2" name="Picture 1"/>
          <p:cNvPicPr>
            <a:picLocks noChangeAspect="1"/>
          </p:cNvPicPr>
          <p:nvPr/>
        </p:nvPicPr>
        <p:blipFill>
          <a:blip r:embed="rId2"/>
          <a:stretch>
            <a:fillRect/>
          </a:stretch>
        </p:blipFill>
        <p:spPr>
          <a:xfrm>
            <a:off x="491659" y="2539950"/>
            <a:ext cx="7940992" cy="4240530"/>
          </a:xfrm>
          <a:prstGeom prst="rect">
            <a:avLst/>
          </a:prstGeom>
          <a:ln>
            <a:solidFill>
              <a:schemeClr val="bg2">
                <a:lumMod val="40000"/>
                <a:lumOff val="60000"/>
              </a:schemeClr>
            </a:solidFill>
          </a:ln>
        </p:spPr>
      </p:pic>
      <p:sp>
        <p:nvSpPr>
          <p:cNvPr id="8" name="Shape 81"/>
          <p:cNvSpPr txBox="1"/>
          <p:nvPr/>
        </p:nvSpPr>
        <p:spPr>
          <a:xfrm>
            <a:off x="188536" y="1252038"/>
            <a:ext cx="8757501" cy="1246065"/>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Contingencia Caborca</a:t>
            </a:r>
          </a:p>
          <a:p>
            <a:pPr marL="0" lvl="0" indent="-69850" algn="just" rtl="0">
              <a:spcBef>
                <a:spcPts val="600"/>
              </a:spcBef>
              <a:buClr>
                <a:schemeClr val="dk1"/>
              </a:buClr>
              <a:buSzPts val="1100"/>
              <a:buFont typeface="Arial"/>
              <a:buNone/>
            </a:pPr>
            <a:r>
              <a:rPr lang="en" sz="1300" dirty="0" smtClean="0">
                <a:solidFill>
                  <a:srgbClr val="2F3848"/>
                </a:solidFill>
                <a:latin typeface="Source Sans Pro"/>
                <a:ea typeface="Source Sans Pro"/>
                <a:cs typeface="Source Sans Pro"/>
                <a:sym typeface="Source Sans Pro"/>
              </a:rPr>
              <a:t>La sección se creó por petición de los productores de la zona agrícola de Caborca como apoyo para la toma de decisiones a la hora de la quema de espárrago. El humo de la actividad llega a la ciudad y ocasiona molestias en la población, este apartado permite a los productores consultar  el comportamiento de los vientos (velocidad y dirección) de los últimos días para decidir la mejor hora para la quema y evitar que el humo llegue a la zona urbana.</a:t>
            </a:r>
          </a:p>
        </p:txBody>
      </p:sp>
      <p:sp>
        <p:nvSpPr>
          <p:cNvPr id="9" name="TextBox 8"/>
          <p:cNvSpPr txBox="1"/>
          <p:nvPr/>
        </p:nvSpPr>
        <p:spPr>
          <a:xfrm>
            <a:off x="5026553" y="3410817"/>
            <a:ext cx="3671583" cy="110799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smtClean="0">
                <a:solidFill>
                  <a:schemeClr val="tx2">
                    <a:lumMod val="25000"/>
                  </a:schemeClr>
                </a:solidFill>
                <a:latin typeface="Source Sans Pro" panose="020B0604020202020204" charset="0"/>
              </a:rPr>
              <a:t>Haga clic en una estación</a:t>
            </a:r>
          </a:p>
          <a:p>
            <a:pPr algn="just"/>
            <a:r>
              <a:rPr lang="es-MX" sz="1300" dirty="0" smtClean="0">
                <a:latin typeface="Source Sans Pro" panose="020B0604020202020204" charset="0"/>
              </a:rPr>
              <a:t>El mapa muestra las estaciones de la zona agrícola de Caborca. De clic sobre la estación de interés y a continuación se desplegará una tabla en la parte inferior del mapa.</a:t>
            </a:r>
          </a:p>
        </p:txBody>
      </p:sp>
    </p:spTree>
    <p:extLst>
      <p:ext uri="{BB962C8B-B14F-4D97-AF65-F5344CB8AC3E}">
        <p14:creationId xmlns:p14="http://schemas.microsoft.com/office/powerpoint/2010/main" val="41282000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9651" y="1458307"/>
            <a:ext cx="8979694" cy="2335177"/>
            <a:chOff x="89651" y="1458307"/>
            <a:chExt cx="8979694" cy="2335177"/>
          </a:xfrm>
        </p:grpSpPr>
        <p:pic>
          <p:nvPicPr>
            <p:cNvPr id="3" name="Picture 2"/>
            <p:cNvPicPr>
              <a:picLocks noChangeAspect="1"/>
            </p:cNvPicPr>
            <p:nvPr/>
          </p:nvPicPr>
          <p:blipFill rotWithShape="1">
            <a:blip r:embed="rId2"/>
            <a:srcRect t="8946"/>
            <a:stretch/>
          </p:blipFill>
          <p:spPr>
            <a:xfrm>
              <a:off x="89651" y="1458307"/>
              <a:ext cx="8979694" cy="2335177"/>
            </a:xfrm>
            <a:prstGeom prst="rect">
              <a:avLst/>
            </a:prstGeom>
            <a:ln>
              <a:solidFill>
                <a:schemeClr val="bg1">
                  <a:lumMod val="75000"/>
                </a:schemeClr>
              </a:solidFill>
            </a:ln>
          </p:spPr>
        </p:pic>
        <p:pic>
          <p:nvPicPr>
            <p:cNvPr id="6" name="Picture 5"/>
            <p:cNvPicPr>
              <a:picLocks noChangeAspect="1"/>
            </p:cNvPicPr>
            <p:nvPr/>
          </p:nvPicPr>
          <p:blipFill>
            <a:blip r:embed="rId3"/>
            <a:stretch>
              <a:fillRect/>
            </a:stretch>
          </p:blipFill>
          <p:spPr>
            <a:xfrm>
              <a:off x="185241" y="1701870"/>
              <a:ext cx="1144143" cy="768096"/>
            </a:xfrm>
            <a:prstGeom prst="rect">
              <a:avLst/>
            </a:prstGeom>
          </p:spPr>
        </p:pic>
        <p:sp>
          <p:nvSpPr>
            <p:cNvPr id="11" name="Rectangle 10"/>
            <p:cNvSpPr/>
            <p:nvPr/>
          </p:nvSpPr>
          <p:spPr>
            <a:xfrm>
              <a:off x="185242" y="1790298"/>
              <a:ext cx="478902" cy="2213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angle 11"/>
            <p:cNvSpPr/>
            <p:nvPr/>
          </p:nvSpPr>
          <p:spPr>
            <a:xfrm>
              <a:off x="185241" y="2011679"/>
              <a:ext cx="738784" cy="375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4"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Contingencia</a:t>
            </a:r>
            <a:r>
              <a:rPr lang="es-MX" dirty="0" smtClean="0"/>
              <a:t>  </a:t>
            </a:r>
            <a:endParaRPr lang="es-MX" sz="1400" b="0" i="1" dirty="0">
              <a:solidFill>
                <a:schemeClr val="tx2">
                  <a:lumMod val="50000"/>
                </a:schemeClr>
              </a:solidFill>
            </a:endParaRPr>
          </a:p>
        </p:txBody>
      </p:sp>
      <p:sp>
        <p:nvSpPr>
          <p:cNvPr id="7" name="Shape 81"/>
          <p:cNvSpPr txBox="1"/>
          <p:nvPr/>
        </p:nvSpPr>
        <p:spPr>
          <a:xfrm>
            <a:off x="6406852" y="1251445"/>
            <a:ext cx="2448390" cy="663983"/>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Mapa.</a:t>
            </a:r>
          </a:p>
          <a:p>
            <a:pPr marL="0" lvl="0" indent="-69850" algn="just" rtl="0">
              <a:spcBef>
                <a:spcPts val="600"/>
              </a:spcBef>
              <a:buClr>
                <a:schemeClr val="dk1"/>
              </a:buClr>
              <a:buSzPts val="1100"/>
              <a:buFont typeface="Arial"/>
              <a:buNone/>
            </a:pPr>
            <a:r>
              <a:rPr lang="en" dirty="0" smtClean="0">
                <a:solidFill>
                  <a:srgbClr val="2F3848"/>
                </a:solidFill>
                <a:latin typeface="Source Sans Pro"/>
                <a:ea typeface="Source Sans Pro"/>
                <a:cs typeface="Source Sans Pro"/>
                <a:sym typeface="Source Sans Pro"/>
              </a:rPr>
              <a:t>Modifique la vista del mapa.</a:t>
            </a:r>
          </a:p>
        </p:txBody>
      </p:sp>
      <p:sp>
        <p:nvSpPr>
          <p:cNvPr id="10" name="TextBox 9"/>
          <p:cNvSpPr txBox="1"/>
          <p:nvPr/>
        </p:nvSpPr>
        <p:spPr>
          <a:xfrm>
            <a:off x="270605" y="2945474"/>
            <a:ext cx="3204115"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smtClean="0">
                <a:solidFill>
                  <a:schemeClr val="tx2">
                    <a:lumMod val="25000"/>
                  </a:schemeClr>
                </a:solidFill>
                <a:latin typeface="Source Sans Pro" panose="020B0604020202020204" charset="0"/>
              </a:rPr>
              <a:t>Mapa</a:t>
            </a:r>
          </a:p>
          <a:p>
            <a:pPr algn="just"/>
            <a:r>
              <a:rPr lang="es-MX" sz="1300" dirty="0" smtClean="0">
                <a:latin typeface="Source Sans Pro" panose="020B0604020202020204" charset="0"/>
              </a:rPr>
              <a:t>De clic en la palabra Mapa y active la opción de Relieve para obtener esta vista.</a:t>
            </a:r>
          </a:p>
        </p:txBody>
      </p:sp>
      <p:pic>
        <p:nvPicPr>
          <p:cNvPr id="13" name="Picture 12"/>
          <p:cNvPicPr>
            <a:picLocks noChangeAspect="1"/>
          </p:cNvPicPr>
          <p:nvPr/>
        </p:nvPicPr>
        <p:blipFill>
          <a:blip r:embed="rId4"/>
          <a:stretch>
            <a:fillRect/>
          </a:stretch>
        </p:blipFill>
        <p:spPr>
          <a:xfrm>
            <a:off x="89651" y="3946358"/>
            <a:ext cx="8979694" cy="2492675"/>
          </a:xfrm>
          <a:prstGeom prst="rect">
            <a:avLst/>
          </a:prstGeom>
        </p:spPr>
      </p:pic>
      <p:pic>
        <p:nvPicPr>
          <p:cNvPr id="14" name="Picture 13"/>
          <p:cNvPicPr>
            <a:picLocks noChangeAspect="1"/>
          </p:cNvPicPr>
          <p:nvPr/>
        </p:nvPicPr>
        <p:blipFill>
          <a:blip r:embed="rId5"/>
          <a:stretch>
            <a:fillRect/>
          </a:stretch>
        </p:blipFill>
        <p:spPr>
          <a:xfrm>
            <a:off x="90565" y="3957134"/>
            <a:ext cx="1253490" cy="456629"/>
          </a:xfrm>
          <a:prstGeom prst="rect">
            <a:avLst/>
          </a:prstGeom>
        </p:spPr>
      </p:pic>
      <p:sp>
        <p:nvSpPr>
          <p:cNvPr id="16" name="Rectangle 15"/>
          <p:cNvSpPr/>
          <p:nvPr/>
        </p:nvSpPr>
        <p:spPr>
          <a:xfrm>
            <a:off x="664144" y="4007380"/>
            <a:ext cx="587140" cy="3432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Box 17"/>
          <p:cNvSpPr txBox="1"/>
          <p:nvPr/>
        </p:nvSpPr>
        <p:spPr>
          <a:xfrm>
            <a:off x="270604" y="5610067"/>
            <a:ext cx="3204116"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smtClean="0">
                <a:solidFill>
                  <a:schemeClr val="tx2">
                    <a:lumMod val="25000"/>
                  </a:schemeClr>
                </a:solidFill>
                <a:latin typeface="Source Sans Pro" panose="020B0604020202020204" charset="0"/>
              </a:rPr>
              <a:t>Satélite</a:t>
            </a:r>
          </a:p>
          <a:p>
            <a:pPr algn="just"/>
            <a:r>
              <a:rPr lang="es-MX" sz="1300" dirty="0" smtClean="0">
                <a:latin typeface="Source Sans Pro" panose="020B0604020202020204" charset="0"/>
              </a:rPr>
              <a:t>De clic en la palabra Satélite para activar esta vista.</a:t>
            </a:r>
          </a:p>
        </p:txBody>
      </p:sp>
      <p:sp>
        <p:nvSpPr>
          <p:cNvPr id="19" name="TextBox 18"/>
          <p:cNvSpPr txBox="1"/>
          <p:nvPr/>
        </p:nvSpPr>
        <p:spPr>
          <a:xfrm>
            <a:off x="7379476" y="5610067"/>
            <a:ext cx="1405288" cy="6924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Acerque o aleje la imagen con los botones de + y -</a:t>
            </a:r>
          </a:p>
        </p:txBody>
      </p:sp>
      <p:sp>
        <p:nvSpPr>
          <p:cNvPr id="20" name="Rectangle 19"/>
          <p:cNvSpPr/>
          <p:nvPr/>
        </p:nvSpPr>
        <p:spPr>
          <a:xfrm>
            <a:off x="8864867" y="5958038"/>
            <a:ext cx="214103" cy="3792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angle 16"/>
          <p:cNvSpPr/>
          <p:nvPr/>
        </p:nvSpPr>
        <p:spPr>
          <a:xfrm>
            <a:off x="5161755" y="721189"/>
            <a:ext cx="3623108" cy="261610"/>
          </a:xfrm>
          <a:prstGeom prst="rect">
            <a:avLst/>
          </a:prstGeom>
        </p:spPr>
        <p:txBody>
          <a:bodyPr wrap="none">
            <a:spAutoFit/>
          </a:bodyPr>
          <a:lstStyle/>
          <a:p>
            <a:r>
              <a:rPr lang="es-MX" sz="1100" i="1" dirty="0">
                <a:solidFill>
                  <a:schemeClr val="tx2">
                    <a:lumMod val="50000"/>
                  </a:schemeClr>
                </a:solidFill>
              </a:rPr>
              <a:t>http://www.siafeson.com/remas/index.php/contingencia</a:t>
            </a:r>
          </a:p>
        </p:txBody>
      </p:sp>
    </p:spTree>
    <p:extLst>
      <p:ext uri="{BB962C8B-B14F-4D97-AF65-F5344CB8AC3E}">
        <p14:creationId xmlns:p14="http://schemas.microsoft.com/office/powerpoint/2010/main" val="14153242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8862" y="1253760"/>
            <a:ext cx="9077837" cy="4336155"/>
            <a:chOff x="38862" y="1253760"/>
            <a:chExt cx="9077837" cy="4336155"/>
          </a:xfrm>
        </p:grpSpPr>
        <p:pic>
          <p:nvPicPr>
            <p:cNvPr id="5" name="Picture 4"/>
            <p:cNvPicPr>
              <a:picLocks noChangeAspect="1"/>
            </p:cNvPicPr>
            <p:nvPr/>
          </p:nvPicPr>
          <p:blipFill rotWithShape="1">
            <a:blip r:embed="rId2"/>
            <a:srcRect t="8828" r="182"/>
            <a:stretch/>
          </p:blipFill>
          <p:spPr>
            <a:xfrm>
              <a:off x="38862" y="1253760"/>
              <a:ext cx="9068410" cy="4336155"/>
            </a:xfrm>
            <a:prstGeom prst="rect">
              <a:avLst/>
            </a:prstGeom>
            <a:ln>
              <a:solidFill>
                <a:schemeClr val="bg1">
                  <a:lumMod val="75000"/>
                </a:schemeClr>
              </a:solidFill>
            </a:ln>
          </p:spPr>
        </p:pic>
        <p:sp>
          <p:nvSpPr>
            <p:cNvPr id="8" name="Rectangle 7"/>
            <p:cNvSpPr/>
            <p:nvPr/>
          </p:nvSpPr>
          <p:spPr>
            <a:xfrm>
              <a:off x="8140931" y="1452942"/>
              <a:ext cx="975768" cy="2533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3"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Contingencia</a:t>
            </a:r>
            <a:r>
              <a:rPr lang="es-MX" dirty="0" smtClean="0"/>
              <a:t>  </a:t>
            </a:r>
            <a:endParaRPr lang="es-MX" sz="1400" b="0" i="1" dirty="0">
              <a:solidFill>
                <a:schemeClr val="tx2">
                  <a:lumMod val="50000"/>
                </a:schemeClr>
              </a:solidFill>
            </a:endParaRPr>
          </a:p>
        </p:txBody>
      </p:sp>
      <p:sp>
        <p:nvSpPr>
          <p:cNvPr id="6" name="TextBox 5"/>
          <p:cNvSpPr txBox="1"/>
          <p:nvPr/>
        </p:nvSpPr>
        <p:spPr>
          <a:xfrm>
            <a:off x="1373540" y="1265508"/>
            <a:ext cx="3679228"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La tabla muestra las horas del día en la primer columna y los días del mes en la fila superior.</a:t>
            </a:r>
          </a:p>
        </p:txBody>
      </p:sp>
      <p:sp>
        <p:nvSpPr>
          <p:cNvPr id="7" name="TextBox 6"/>
          <p:cNvSpPr txBox="1"/>
          <p:nvPr/>
        </p:nvSpPr>
        <p:spPr>
          <a:xfrm>
            <a:off x="6825753" y="1293789"/>
            <a:ext cx="1268043"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latin typeface="Source Sans Pro" panose="020B0604020202020204" charset="0"/>
              </a:rPr>
              <a:t>Modifique el mes de consulta.</a:t>
            </a:r>
          </a:p>
        </p:txBody>
      </p:sp>
      <p:sp>
        <p:nvSpPr>
          <p:cNvPr id="9" name="Shape 81"/>
          <p:cNvSpPr txBox="1"/>
          <p:nvPr/>
        </p:nvSpPr>
        <p:spPr>
          <a:xfrm>
            <a:off x="84840" y="5571291"/>
            <a:ext cx="8965870" cy="1216012"/>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¿Cómo interpreto la tabla?</a:t>
            </a:r>
          </a:p>
          <a:p>
            <a:pPr marL="0" lvl="0" indent="-69850" algn="just" rtl="0">
              <a:spcBef>
                <a:spcPts val="600"/>
              </a:spcBef>
              <a:buClr>
                <a:schemeClr val="dk1"/>
              </a:buClr>
              <a:buSzPts val="1100"/>
              <a:buFont typeface="Arial"/>
              <a:buNone/>
            </a:pPr>
            <a:r>
              <a:rPr lang="en" sz="1200" dirty="0" smtClean="0">
                <a:solidFill>
                  <a:srgbClr val="2F3848"/>
                </a:solidFill>
                <a:latin typeface="Source Sans Pro"/>
                <a:ea typeface="Source Sans Pro"/>
                <a:cs typeface="Source Sans Pro"/>
                <a:sym typeface="Source Sans Pro"/>
              </a:rPr>
              <a:t>Se considera la ubicación de la estación seleccionada para determinar el color de las celdas en la tabla. L</a:t>
            </a:r>
            <a:r>
              <a:rPr lang="es-MX" sz="1200" dirty="0" smtClean="0">
                <a:solidFill>
                  <a:srgbClr val="2F3848"/>
                </a:solidFill>
                <a:latin typeface="Source Sans Pro"/>
                <a:ea typeface="Source Sans Pro"/>
                <a:cs typeface="Source Sans Pro"/>
                <a:sym typeface="Source Sans Pro"/>
              </a:rPr>
              <a:t>a</a:t>
            </a:r>
            <a:r>
              <a:rPr lang="en" sz="1200" dirty="0" smtClean="0">
                <a:solidFill>
                  <a:srgbClr val="2F3848"/>
                </a:solidFill>
                <a:latin typeface="Source Sans Pro"/>
                <a:ea typeface="Source Sans Pro"/>
                <a:cs typeface="Source Sans Pro"/>
                <a:sym typeface="Source Sans Pro"/>
              </a:rPr>
              <a:t>s celdas de color naranja indican los momentos en que la dirección del viento favorece la llegada de humo a la población, pero la velocidad del viento no es suficiente para que esto ocurra. Las celdas de color rojo indican los momentos en que tanto la dirección como la velocidad del viento favorecen la llegada de humo a la población. De manera que los momentos recomendables para la quema son cuando las celdas estan en blanco.</a:t>
            </a:r>
          </a:p>
        </p:txBody>
      </p:sp>
      <p:sp>
        <p:nvSpPr>
          <p:cNvPr id="10" name="Rectangle 9"/>
          <p:cNvSpPr/>
          <p:nvPr/>
        </p:nvSpPr>
        <p:spPr>
          <a:xfrm>
            <a:off x="5161755" y="721189"/>
            <a:ext cx="3623108" cy="261610"/>
          </a:xfrm>
          <a:prstGeom prst="rect">
            <a:avLst/>
          </a:prstGeom>
        </p:spPr>
        <p:txBody>
          <a:bodyPr wrap="none">
            <a:spAutoFit/>
          </a:bodyPr>
          <a:lstStyle/>
          <a:p>
            <a:r>
              <a:rPr lang="es-MX" sz="1100" i="1" dirty="0">
                <a:solidFill>
                  <a:schemeClr val="tx2">
                    <a:lumMod val="50000"/>
                  </a:schemeClr>
                </a:solidFill>
              </a:rPr>
              <a:t>http://www.siafeson.com/remas/index.php/contingencia</a:t>
            </a:r>
          </a:p>
        </p:txBody>
      </p:sp>
    </p:spTree>
    <p:extLst>
      <p:ext uri="{BB962C8B-B14F-4D97-AF65-F5344CB8AC3E}">
        <p14:creationId xmlns:p14="http://schemas.microsoft.com/office/powerpoint/2010/main" val="3896127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7135" y="1685133"/>
            <a:ext cx="9037225" cy="5049107"/>
          </a:xfrm>
          <a:prstGeom prst="rect">
            <a:avLst/>
          </a:prstGeom>
          <a:ln>
            <a:solidFill>
              <a:schemeClr val="bg2">
                <a:lumMod val="40000"/>
                <a:lumOff val="60000"/>
              </a:schemeClr>
            </a:solidFill>
          </a:ln>
        </p:spPr>
      </p:pic>
      <p:sp>
        <p:nvSpPr>
          <p:cNvPr id="2"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Heladas</a:t>
            </a:r>
            <a:r>
              <a:rPr lang="es-MX" dirty="0" smtClean="0"/>
              <a:t>  </a:t>
            </a:r>
            <a:endParaRPr lang="es-MX" sz="1400" b="0" i="1" dirty="0">
              <a:solidFill>
                <a:schemeClr val="tx2">
                  <a:lumMod val="50000"/>
                </a:schemeClr>
              </a:solidFill>
            </a:endParaRPr>
          </a:p>
        </p:txBody>
      </p:sp>
      <p:sp>
        <p:nvSpPr>
          <p:cNvPr id="3" name="Rectangle 2"/>
          <p:cNvSpPr/>
          <p:nvPr/>
        </p:nvSpPr>
        <p:spPr>
          <a:xfrm>
            <a:off x="4793223" y="721189"/>
            <a:ext cx="3990195" cy="261610"/>
          </a:xfrm>
          <a:prstGeom prst="rect">
            <a:avLst/>
          </a:prstGeom>
        </p:spPr>
        <p:txBody>
          <a:bodyPr wrap="none">
            <a:spAutoFit/>
          </a:bodyPr>
          <a:lstStyle/>
          <a:p>
            <a:r>
              <a:rPr lang="es-MX" sz="1100" i="1" dirty="0">
                <a:solidFill>
                  <a:schemeClr val="tx2">
                    <a:lumMod val="50000"/>
                  </a:schemeClr>
                </a:solidFill>
              </a:rPr>
              <a:t>http://www.siafeson.com/remas/index.php/agriremas/heladas</a:t>
            </a:r>
          </a:p>
        </p:txBody>
      </p:sp>
      <p:sp>
        <p:nvSpPr>
          <p:cNvPr id="5" name="Shape 81"/>
          <p:cNvSpPr txBox="1"/>
          <p:nvPr/>
        </p:nvSpPr>
        <p:spPr>
          <a:xfrm>
            <a:off x="219512" y="4668101"/>
            <a:ext cx="3340742" cy="2062646"/>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t" anchorCtr="0">
            <a:noAutofit/>
          </a:bodyPr>
          <a:lstStyle/>
          <a:p>
            <a:pPr marL="285750" lvl="0" indent="-285750" algn="just" rtl="0">
              <a:spcBef>
                <a:spcPts val="600"/>
              </a:spcBef>
              <a:buFont typeface="Wingdings" panose="05000000000000000000" pitchFamily="2" charset="2"/>
              <a:buChar char="Ø"/>
            </a:pPr>
            <a:r>
              <a:rPr lang="en" sz="1200" dirty="0" smtClean="0">
                <a:solidFill>
                  <a:srgbClr val="2F3848"/>
                </a:solidFill>
                <a:latin typeface="Source Sans Pro"/>
                <a:ea typeface="Source Sans Pro"/>
                <a:cs typeface="Source Sans Pro"/>
                <a:sym typeface="Source Sans Pro"/>
              </a:rPr>
              <a:t>En el mapa los puntos de colores muestran la ubicación de las estaciones que registraron heladas meteorológicas. </a:t>
            </a:r>
          </a:p>
          <a:p>
            <a:pPr marL="285750" lvl="0" indent="-285750" algn="just" rtl="0">
              <a:spcBef>
                <a:spcPts val="600"/>
              </a:spcBef>
              <a:buFont typeface="Wingdings" panose="05000000000000000000" pitchFamily="2" charset="2"/>
              <a:buChar char="Ø"/>
            </a:pPr>
            <a:r>
              <a:rPr lang="en" sz="1200" dirty="0" smtClean="0">
                <a:solidFill>
                  <a:srgbClr val="2F3848"/>
                </a:solidFill>
                <a:latin typeface="Source Sans Pro"/>
                <a:ea typeface="Source Sans Pro"/>
                <a:cs typeface="Source Sans Pro"/>
                <a:sym typeface="Source Sans Pro"/>
              </a:rPr>
              <a:t>El número en cada punto es la cantidad de minutos en que permaneció la helada (dato diario). </a:t>
            </a:r>
          </a:p>
          <a:p>
            <a:pPr marL="285750" lvl="0" indent="-285750" algn="just" rtl="0">
              <a:spcBef>
                <a:spcPts val="600"/>
              </a:spcBef>
              <a:buFont typeface="Wingdings" panose="05000000000000000000" pitchFamily="2" charset="2"/>
              <a:buChar char="Ø"/>
            </a:pPr>
            <a:r>
              <a:rPr lang="en" sz="1200" dirty="0" smtClean="0">
                <a:solidFill>
                  <a:srgbClr val="2F3848"/>
                </a:solidFill>
                <a:latin typeface="Source Sans Pro"/>
                <a:ea typeface="Source Sans Pro"/>
                <a:cs typeface="Source Sans Pro"/>
                <a:sym typeface="Source Sans Pro"/>
              </a:rPr>
              <a:t>El rango de colores facilita la identificación de las heladas de mayor duración (de menor a mayor de azul a rojo respectivamente).</a:t>
            </a:r>
          </a:p>
        </p:txBody>
      </p:sp>
      <p:sp>
        <p:nvSpPr>
          <p:cNvPr id="6" name="Shape 81"/>
          <p:cNvSpPr txBox="1"/>
          <p:nvPr/>
        </p:nvSpPr>
        <p:spPr>
          <a:xfrm>
            <a:off x="2441542" y="1224761"/>
            <a:ext cx="6605110" cy="982115"/>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Heladas meteorológicas</a:t>
            </a:r>
          </a:p>
          <a:p>
            <a:pPr marL="0" lvl="0" indent="-69850" algn="just" rtl="0">
              <a:spcBef>
                <a:spcPts val="600"/>
              </a:spcBef>
              <a:buClr>
                <a:schemeClr val="dk1"/>
              </a:buClr>
              <a:buSzPts val="1100"/>
              <a:buFont typeface="Arial"/>
              <a:buNone/>
            </a:pPr>
            <a:r>
              <a:rPr lang="en" sz="1300" dirty="0" smtClean="0">
                <a:solidFill>
                  <a:srgbClr val="2F3848"/>
                </a:solidFill>
                <a:latin typeface="Source Sans Pro"/>
                <a:ea typeface="Source Sans Pro"/>
                <a:cs typeface="Source Sans Pro"/>
                <a:sym typeface="Source Sans Pro"/>
              </a:rPr>
              <a:t>Sección para consultar la ocurrencia de heladas meteorológicas en Sonora. Una helada meteorológica es cuando la temperatura desciende a cero grados centígrados o menos.</a:t>
            </a:r>
          </a:p>
        </p:txBody>
      </p:sp>
    </p:spTree>
    <p:extLst>
      <p:ext uri="{BB962C8B-B14F-4D97-AF65-F5344CB8AC3E}">
        <p14:creationId xmlns:p14="http://schemas.microsoft.com/office/powerpoint/2010/main" val="3686325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1515" y="2041116"/>
            <a:ext cx="8947785" cy="4547235"/>
          </a:xfrm>
          <a:prstGeom prst="rect">
            <a:avLst/>
          </a:prstGeom>
        </p:spPr>
      </p:pic>
      <p:sp>
        <p:nvSpPr>
          <p:cNvPr id="2" name="Title 1"/>
          <p:cNvSpPr>
            <a:spLocks noGrp="1"/>
          </p:cNvSpPr>
          <p:nvPr>
            <p:ph type="title"/>
          </p:nvPr>
        </p:nvSpPr>
        <p:spPr>
          <a:xfrm>
            <a:off x="472487" y="207387"/>
            <a:ext cx="4947925" cy="793157"/>
          </a:xfrm>
        </p:spPr>
        <p:txBody>
          <a:bodyPr/>
          <a:lstStyle/>
          <a:p>
            <a:r>
              <a:rPr lang="es-MX" dirty="0" err="1"/>
              <a:t>Agriremas</a:t>
            </a:r>
            <a:r>
              <a:rPr lang="es-MX" dirty="0"/>
              <a:t>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Heladas</a:t>
            </a:r>
            <a:r>
              <a:rPr lang="es-MX" dirty="0" smtClean="0"/>
              <a:t>  </a:t>
            </a:r>
            <a:endParaRPr lang="es-MX" sz="1400" b="0" i="1" dirty="0">
              <a:solidFill>
                <a:schemeClr val="tx2">
                  <a:lumMod val="50000"/>
                </a:schemeClr>
              </a:solidFill>
            </a:endParaRPr>
          </a:p>
        </p:txBody>
      </p:sp>
      <p:sp>
        <p:nvSpPr>
          <p:cNvPr id="6" name="TextBox 5"/>
          <p:cNvSpPr txBox="1"/>
          <p:nvPr/>
        </p:nvSpPr>
        <p:spPr>
          <a:xfrm>
            <a:off x="1397600" y="1287204"/>
            <a:ext cx="579505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smtClean="0">
                <a:solidFill>
                  <a:schemeClr val="tx2">
                    <a:lumMod val="25000"/>
                  </a:schemeClr>
                </a:solidFill>
                <a:latin typeface="Source Sans Pro" panose="020B0604020202020204" charset="0"/>
              </a:rPr>
              <a:t>Cambiar fecha</a:t>
            </a:r>
          </a:p>
          <a:p>
            <a:pPr algn="just"/>
            <a:r>
              <a:rPr lang="es-MX" sz="1300" dirty="0" smtClean="0">
                <a:latin typeface="Source Sans Pro" panose="020B0604020202020204" charset="0"/>
              </a:rPr>
              <a:t>Active la opción con un clic para que aparezca la barra de Fecha. De clic en la barra de Fecha para desplegar el calendario y seleccionar el día de interés.</a:t>
            </a:r>
          </a:p>
        </p:txBody>
      </p:sp>
      <p:sp>
        <p:nvSpPr>
          <p:cNvPr id="10" name="Rectangle 9"/>
          <p:cNvSpPr/>
          <p:nvPr/>
        </p:nvSpPr>
        <p:spPr>
          <a:xfrm>
            <a:off x="1331610" y="2096569"/>
            <a:ext cx="4456445" cy="375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angle 10"/>
          <p:cNvSpPr/>
          <p:nvPr/>
        </p:nvSpPr>
        <p:spPr>
          <a:xfrm>
            <a:off x="136671" y="3399038"/>
            <a:ext cx="645756" cy="375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extBox 11"/>
          <p:cNvSpPr txBox="1"/>
          <p:nvPr/>
        </p:nvSpPr>
        <p:spPr>
          <a:xfrm>
            <a:off x="333943" y="3889039"/>
            <a:ext cx="1919063" cy="6924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Opciones para cambiar la vista del mapa a Relieve y Satélite.</a:t>
            </a:r>
          </a:p>
        </p:txBody>
      </p:sp>
      <p:sp>
        <p:nvSpPr>
          <p:cNvPr id="13" name="Rectangle 12"/>
          <p:cNvSpPr/>
          <p:nvPr/>
        </p:nvSpPr>
        <p:spPr>
          <a:xfrm>
            <a:off x="4793223" y="721189"/>
            <a:ext cx="3990195" cy="261610"/>
          </a:xfrm>
          <a:prstGeom prst="rect">
            <a:avLst/>
          </a:prstGeom>
        </p:spPr>
        <p:txBody>
          <a:bodyPr wrap="none">
            <a:spAutoFit/>
          </a:bodyPr>
          <a:lstStyle/>
          <a:p>
            <a:r>
              <a:rPr lang="es-MX" sz="1100" i="1" dirty="0">
                <a:solidFill>
                  <a:schemeClr val="tx2">
                    <a:lumMod val="50000"/>
                  </a:schemeClr>
                </a:solidFill>
              </a:rPr>
              <a:t>http://www.siafeson.com/remas/index.php/agriremas/heladas</a:t>
            </a:r>
          </a:p>
        </p:txBody>
      </p:sp>
    </p:spTree>
    <p:extLst>
      <p:ext uri="{BB962C8B-B14F-4D97-AF65-F5344CB8AC3E}">
        <p14:creationId xmlns:p14="http://schemas.microsoft.com/office/powerpoint/2010/main" val="28573788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9219" y="3918350"/>
            <a:ext cx="3815400" cy="1453593"/>
          </a:xfrm>
        </p:spPr>
        <p:txBody>
          <a:bodyPr/>
          <a:lstStyle/>
          <a:p>
            <a:pPr>
              <a:buClr>
                <a:srgbClr val="FFFF00"/>
              </a:buClr>
            </a:pPr>
            <a:r>
              <a:rPr lang="es-MX" dirty="0" smtClean="0">
                <a:solidFill>
                  <a:schemeClr val="tx2">
                    <a:lumMod val="25000"/>
                  </a:schemeClr>
                </a:solidFill>
              </a:rPr>
              <a:t>Compare los registros de las estaciones entre las mismas o entre años.</a:t>
            </a:r>
            <a:endParaRPr lang="es-MX" dirty="0">
              <a:solidFill>
                <a:schemeClr val="tx2">
                  <a:lumMod val="25000"/>
                </a:schemeClr>
              </a:solidFill>
            </a:endParaRPr>
          </a:p>
        </p:txBody>
      </p:sp>
      <p:sp>
        <p:nvSpPr>
          <p:cNvPr id="4" name="Shape 96"/>
          <p:cNvSpPr txBox="1">
            <a:spLocks noGrp="1"/>
          </p:cNvSpPr>
          <p:nvPr>
            <p:ph type="ctrTitle"/>
          </p:nvPr>
        </p:nvSpPr>
        <p:spPr>
          <a:xfrm>
            <a:off x="665225" y="2018025"/>
            <a:ext cx="4927500" cy="1546500"/>
          </a:xfrm>
          <a:prstGeom prst="rect">
            <a:avLst/>
          </a:prstGeom>
        </p:spPr>
        <p:txBody>
          <a:bodyPr wrap="square" lIns="91425" tIns="91425" rIns="91425" bIns="91425" anchor="b" anchorCtr="0">
            <a:noAutofit/>
          </a:bodyPr>
          <a:lstStyle/>
          <a:p>
            <a:pPr marL="0" lvl="0" indent="0" rtl="0">
              <a:spcBef>
                <a:spcPts val="0"/>
              </a:spcBef>
              <a:buNone/>
            </a:pPr>
            <a:r>
              <a:rPr lang="en" dirty="0">
                <a:solidFill>
                  <a:srgbClr val="2F3848"/>
                </a:solidFill>
              </a:rPr>
              <a:t>3</a:t>
            </a:r>
            <a:r>
              <a:rPr lang="en" dirty="0" smtClean="0">
                <a:solidFill>
                  <a:srgbClr val="2F3848"/>
                </a:solidFill>
              </a:rPr>
              <a:t>.</a:t>
            </a:r>
            <a:endParaRPr lang="en" dirty="0">
              <a:solidFill>
                <a:srgbClr val="2F3848"/>
              </a:solidFill>
            </a:endParaRPr>
          </a:p>
          <a:p>
            <a:pPr marL="0" lvl="0" indent="0" rtl="0">
              <a:spcBef>
                <a:spcPts val="0"/>
              </a:spcBef>
              <a:buNone/>
            </a:pPr>
            <a:r>
              <a:rPr lang="en" dirty="0" smtClean="0"/>
              <a:t>Estadísticas</a:t>
            </a:r>
            <a:endParaRPr lang="en" dirty="0"/>
          </a:p>
        </p:txBody>
      </p:sp>
      <p:grpSp>
        <p:nvGrpSpPr>
          <p:cNvPr id="12" name="Shape 475"/>
          <p:cNvGrpSpPr/>
          <p:nvPr/>
        </p:nvGrpSpPr>
        <p:grpSpPr>
          <a:xfrm>
            <a:off x="4199006" y="3018126"/>
            <a:ext cx="378750" cy="277698"/>
            <a:chOff x="3936375" y="3703750"/>
            <a:chExt cx="453050" cy="332175"/>
          </a:xfrm>
        </p:grpSpPr>
        <p:sp>
          <p:nvSpPr>
            <p:cNvPr id="13" name="Shape 476"/>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solidFill>
                  <a:schemeClr val="tx2"/>
                </a:solidFill>
              </a:endParaRPr>
            </a:p>
          </p:txBody>
        </p:sp>
        <p:sp>
          <p:nvSpPr>
            <p:cNvPr id="14" name="Shape 477"/>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solidFill>
                  <a:schemeClr val="tx2"/>
                </a:solidFill>
              </a:endParaRPr>
            </a:p>
          </p:txBody>
        </p:sp>
        <p:sp>
          <p:nvSpPr>
            <p:cNvPr id="15" name="Shape 478"/>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solidFill>
                  <a:schemeClr val="tx2"/>
                </a:solidFill>
              </a:endParaRPr>
            </a:p>
          </p:txBody>
        </p:sp>
        <p:sp>
          <p:nvSpPr>
            <p:cNvPr id="16" name="Shape 479"/>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solidFill>
                  <a:schemeClr val="tx2"/>
                </a:solidFill>
              </a:endParaRPr>
            </a:p>
          </p:txBody>
        </p:sp>
        <p:sp>
          <p:nvSpPr>
            <p:cNvPr id="17" name="Shape 480"/>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solidFill>
                  <a:schemeClr val="tx2"/>
                </a:solidFill>
              </a:endParaRPr>
            </a:p>
          </p:txBody>
        </p:sp>
      </p:grpSp>
      <p:pic>
        <p:nvPicPr>
          <p:cNvPr id="1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9615" y="287587"/>
            <a:ext cx="347904" cy="433945"/>
          </a:xfrm>
          <a:prstGeom prst="rect">
            <a:avLst/>
          </a:prstGeom>
        </p:spPr>
      </p:pic>
      <p:pic>
        <p:nvPicPr>
          <p:cNvPr id="19"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355" y="299215"/>
            <a:ext cx="381573" cy="437686"/>
          </a:xfrm>
          <a:prstGeom prst="rect">
            <a:avLst/>
          </a:prstGeom>
        </p:spPr>
      </p:pic>
      <p:pic>
        <p:nvPicPr>
          <p:cNvPr id="20"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38" y="414727"/>
            <a:ext cx="732741" cy="322174"/>
          </a:xfrm>
          <a:prstGeom prst="rect">
            <a:avLst/>
          </a:prstGeom>
        </p:spPr>
      </p:pic>
    </p:spTree>
    <p:extLst>
      <p:ext uri="{BB962C8B-B14F-4D97-AF65-F5344CB8AC3E}">
        <p14:creationId xmlns:p14="http://schemas.microsoft.com/office/powerpoint/2010/main" val="1468442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54522"/>
            <a:ext cx="4947925" cy="793157"/>
          </a:xfrm>
        </p:spPr>
        <p:txBody>
          <a:bodyPr/>
          <a:lstStyle/>
          <a:p>
            <a:r>
              <a:rPr lang="es-MX" dirty="0" smtClean="0"/>
              <a:t>Estadísticas </a:t>
            </a:r>
            <a:endParaRPr lang="es-MX" sz="1400" b="0" i="1" dirty="0">
              <a:solidFill>
                <a:schemeClr val="tx2">
                  <a:lumMod val="50000"/>
                </a:schemeClr>
              </a:solidFill>
            </a:endParaRPr>
          </a:p>
        </p:txBody>
      </p:sp>
      <p:sp>
        <p:nvSpPr>
          <p:cNvPr id="3" name="Rectangle 2"/>
          <p:cNvSpPr/>
          <p:nvPr/>
        </p:nvSpPr>
        <p:spPr>
          <a:xfrm>
            <a:off x="4623542" y="721189"/>
            <a:ext cx="4163319" cy="261610"/>
          </a:xfrm>
          <a:prstGeom prst="rect">
            <a:avLst/>
          </a:prstGeom>
        </p:spPr>
        <p:txBody>
          <a:bodyPr wrap="none">
            <a:spAutoFit/>
          </a:bodyPr>
          <a:lstStyle/>
          <a:p>
            <a:r>
              <a:rPr lang="es-MX" sz="1100" i="1" dirty="0">
                <a:solidFill>
                  <a:schemeClr val="tx2">
                    <a:lumMod val="50000"/>
                  </a:schemeClr>
                </a:solidFill>
              </a:rPr>
              <a:t>http://www.siafeson.com/remas/index.php/Consulta/estadisticas</a:t>
            </a:r>
          </a:p>
        </p:txBody>
      </p:sp>
      <p:pic>
        <p:nvPicPr>
          <p:cNvPr id="4" name="Picture 3"/>
          <p:cNvPicPr>
            <a:picLocks noChangeAspect="1"/>
          </p:cNvPicPr>
          <p:nvPr/>
        </p:nvPicPr>
        <p:blipFill>
          <a:blip r:embed="rId2"/>
          <a:stretch>
            <a:fillRect/>
          </a:stretch>
        </p:blipFill>
        <p:spPr>
          <a:xfrm>
            <a:off x="153963" y="2895713"/>
            <a:ext cx="8908256" cy="821531"/>
          </a:xfrm>
          <a:prstGeom prst="rect">
            <a:avLst/>
          </a:prstGeom>
        </p:spPr>
      </p:pic>
      <p:sp>
        <p:nvSpPr>
          <p:cNvPr id="5" name="Shape 81"/>
          <p:cNvSpPr txBox="1"/>
          <p:nvPr/>
        </p:nvSpPr>
        <p:spPr>
          <a:xfrm>
            <a:off x="3789081" y="1254035"/>
            <a:ext cx="5099886" cy="430782"/>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marL="0" lvl="0" indent="-69850" algn="just" rtl="0">
              <a:spcBef>
                <a:spcPts val="600"/>
              </a:spcBef>
              <a:buClr>
                <a:schemeClr val="dk1"/>
              </a:buClr>
              <a:buSzPts val="1100"/>
              <a:buFont typeface="Arial"/>
              <a:buNone/>
            </a:pPr>
            <a:r>
              <a:rPr lang="en" sz="1300" b="1" dirty="0" smtClean="0">
                <a:solidFill>
                  <a:srgbClr val="2F3848"/>
                </a:solidFill>
                <a:latin typeface="Source Sans Pro"/>
                <a:ea typeface="Source Sans Pro"/>
                <a:cs typeface="Source Sans Pro"/>
                <a:sym typeface="Source Sans Pro"/>
              </a:rPr>
              <a:t>Compare temperatura, lluvia y otras variables entre meses y años.</a:t>
            </a:r>
          </a:p>
        </p:txBody>
      </p:sp>
      <p:sp>
        <p:nvSpPr>
          <p:cNvPr id="6" name="TextBox 5"/>
          <p:cNvSpPr txBox="1"/>
          <p:nvPr/>
        </p:nvSpPr>
        <p:spPr>
          <a:xfrm>
            <a:off x="634693" y="2126783"/>
            <a:ext cx="7946796"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smtClean="0">
                <a:solidFill>
                  <a:schemeClr val="tx2">
                    <a:lumMod val="25000"/>
                  </a:schemeClr>
                </a:solidFill>
                <a:latin typeface="Source Sans Pro" panose="020B0604020202020204" charset="0"/>
              </a:rPr>
              <a:t>Primer filtro</a:t>
            </a:r>
          </a:p>
          <a:p>
            <a:pPr algn="just"/>
            <a:r>
              <a:rPr lang="es-MX" sz="1300" dirty="0" smtClean="0">
                <a:latin typeface="Source Sans Pro" panose="020B0604020202020204" charset="0"/>
              </a:rPr>
              <a:t>¿Desea organizar los datos por DDR, por Municipio o por Zona agrícola? Según su elección se mostrarán los nombres de las estaciones en el DDR, el Municipio o la Zona agrícola. En este ejemplo se eligió Zona agrícola.</a:t>
            </a:r>
          </a:p>
        </p:txBody>
      </p:sp>
      <p:pic>
        <p:nvPicPr>
          <p:cNvPr id="7" name="Picture 6"/>
          <p:cNvPicPr>
            <a:picLocks noChangeAspect="1"/>
          </p:cNvPicPr>
          <p:nvPr/>
        </p:nvPicPr>
        <p:blipFill rotWithShape="1">
          <a:blip r:embed="rId3"/>
          <a:srcRect t="16850"/>
          <a:stretch/>
        </p:blipFill>
        <p:spPr>
          <a:xfrm>
            <a:off x="78305" y="4610498"/>
            <a:ext cx="8965406" cy="1556288"/>
          </a:xfrm>
          <a:prstGeom prst="rect">
            <a:avLst/>
          </a:prstGeom>
        </p:spPr>
      </p:pic>
      <p:sp>
        <p:nvSpPr>
          <p:cNvPr id="8" name="TextBox 7"/>
          <p:cNvSpPr txBox="1"/>
          <p:nvPr/>
        </p:nvSpPr>
        <p:spPr>
          <a:xfrm>
            <a:off x="3910628" y="4264249"/>
            <a:ext cx="4875232" cy="6924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haga clic sobre el botón con el nombre del DDR, Municipio o Zona agrícola de interés. En este ejemplo se muestran las zonas agrícolas.</a:t>
            </a:r>
          </a:p>
        </p:txBody>
      </p:sp>
    </p:spTree>
    <p:extLst>
      <p:ext uri="{BB962C8B-B14F-4D97-AF65-F5344CB8AC3E}">
        <p14:creationId xmlns:p14="http://schemas.microsoft.com/office/powerpoint/2010/main" val="919504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5498" y="4279769"/>
            <a:ext cx="8896731" cy="2434766"/>
            <a:chOff x="115498" y="4279769"/>
            <a:chExt cx="8896731" cy="2434766"/>
          </a:xfrm>
        </p:grpSpPr>
        <p:pic>
          <p:nvPicPr>
            <p:cNvPr id="6" name="Picture 5"/>
            <p:cNvPicPr>
              <a:picLocks noChangeAspect="1"/>
            </p:cNvPicPr>
            <p:nvPr/>
          </p:nvPicPr>
          <p:blipFill rotWithShape="1">
            <a:blip r:embed="rId2"/>
            <a:srcRect t="8851"/>
            <a:stretch/>
          </p:blipFill>
          <p:spPr>
            <a:xfrm>
              <a:off x="115498" y="4279769"/>
              <a:ext cx="8896731" cy="2434766"/>
            </a:xfrm>
            <a:prstGeom prst="rect">
              <a:avLst/>
            </a:prstGeom>
            <a:ln>
              <a:solidFill>
                <a:schemeClr val="bg2">
                  <a:lumMod val="40000"/>
                  <a:lumOff val="60000"/>
                </a:schemeClr>
              </a:solidFill>
            </a:ln>
          </p:spPr>
        </p:pic>
        <p:sp>
          <p:nvSpPr>
            <p:cNvPr id="9" name="Rectangle 8"/>
            <p:cNvSpPr/>
            <p:nvPr/>
          </p:nvSpPr>
          <p:spPr>
            <a:xfrm>
              <a:off x="149609" y="5572568"/>
              <a:ext cx="645756" cy="234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angle 9"/>
            <p:cNvSpPr/>
            <p:nvPr/>
          </p:nvSpPr>
          <p:spPr>
            <a:xfrm>
              <a:off x="149608" y="4976826"/>
              <a:ext cx="879479" cy="179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angle 10"/>
            <p:cNvSpPr/>
            <p:nvPr/>
          </p:nvSpPr>
          <p:spPr>
            <a:xfrm>
              <a:off x="149608" y="4358478"/>
              <a:ext cx="727085" cy="195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4" name="Picture 3"/>
          <p:cNvPicPr>
            <a:picLocks noChangeAspect="1"/>
          </p:cNvPicPr>
          <p:nvPr/>
        </p:nvPicPr>
        <p:blipFill rotWithShape="1">
          <a:blip r:embed="rId3"/>
          <a:srcRect l="122" t="10478"/>
          <a:stretch/>
        </p:blipFill>
        <p:spPr>
          <a:xfrm>
            <a:off x="238048" y="1489435"/>
            <a:ext cx="8660124" cy="2558349"/>
          </a:xfrm>
          <a:prstGeom prst="rect">
            <a:avLst/>
          </a:prstGeom>
          <a:ln>
            <a:solidFill>
              <a:schemeClr val="bg2">
                <a:lumMod val="40000"/>
                <a:lumOff val="60000"/>
              </a:schemeClr>
            </a:solidFill>
          </a:ln>
        </p:spPr>
      </p:pic>
      <p:sp>
        <p:nvSpPr>
          <p:cNvPr id="2" name="Title 1"/>
          <p:cNvSpPr>
            <a:spLocks noGrp="1"/>
          </p:cNvSpPr>
          <p:nvPr>
            <p:ph type="title"/>
          </p:nvPr>
        </p:nvSpPr>
        <p:spPr>
          <a:xfrm>
            <a:off x="472487" y="254522"/>
            <a:ext cx="4947925" cy="793157"/>
          </a:xfrm>
        </p:spPr>
        <p:txBody>
          <a:bodyPr/>
          <a:lstStyle/>
          <a:p>
            <a:r>
              <a:rPr lang="es-MX" dirty="0" smtClean="0"/>
              <a:t>Estadísticas </a:t>
            </a:r>
            <a:endParaRPr lang="es-MX" sz="1400" b="0" i="1" dirty="0">
              <a:solidFill>
                <a:schemeClr val="tx2">
                  <a:lumMod val="50000"/>
                </a:schemeClr>
              </a:solidFill>
            </a:endParaRPr>
          </a:p>
        </p:txBody>
      </p:sp>
      <p:sp>
        <p:nvSpPr>
          <p:cNvPr id="5" name="TextBox 4"/>
          <p:cNvSpPr txBox="1"/>
          <p:nvPr/>
        </p:nvSpPr>
        <p:spPr>
          <a:xfrm>
            <a:off x="6453266" y="1732510"/>
            <a:ext cx="2162913" cy="6924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Haga clic en uno de los botones para seleccionar la estación de interés. </a:t>
            </a:r>
          </a:p>
        </p:txBody>
      </p:sp>
      <p:sp>
        <p:nvSpPr>
          <p:cNvPr id="7" name="TextBox 6"/>
          <p:cNvSpPr txBox="1"/>
          <p:nvPr/>
        </p:nvSpPr>
        <p:spPr>
          <a:xfrm>
            <a:off x="6306533" y="4554420"/>
            <a:ext cx="2309646"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Seleccione si desea comparar por variables o por años.</a:t>
            </a:r>
          </a:p>
        </p:txBody>
      </p:sp>
      <p:sp>
        <p:nvSpPr>
          <p:cNvPr id="8" name="TextBox 7"/>
          <p:cNvSpPr txBox="1"/>
          <p:nvPr/>
        </p:nvSpPr>
        <p:spPr>
          <a:xfrm>
            <a:off x="1029088" y="4231254"/>
            <a:ext cx="261908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latin typeface="Source Sans Pro" panose="020B0604020202020204" charset="0"/>
              </a:rPr>
              <a:t>Si desea desplegar las opciones de los filtros anteriores y modificar alguna elección, haga clic sobre los menús. </a:t>
            </a:r>
          </a:p>
        </p:txBody>
      </p:sp>
      <p:sp>
        <p:nvSpPr>
          <p:cNvPr id="13" name="Rectangle 12"/>
          <p:cNvSpPr/>
          <p:nvPr/>
        </p:nvSpPr>
        <p:spPr>
          <a:xfrm>
            <a:off x="4623542" y="721189"/>
            <a:ext cx="4163319" cy="261610"/>
          </a:xfrm>
          <a:prstGeom prst="rect">
            <a:avLst/>
          </a:prstGeom>
        </p:spPr>
        <p:txBody>
          <a:bodyPr wrap="none">
            <a:spAutoFit/>
          </a:bodyPr>
          <a:lstStyle/>
          <a:p>
            <a:r>
              <a:rPr lang="es-MX" sz="1100" i="1" dirty="0">
                <a:solidFill>
                  <a:schemeClr val="tx2">
                    <a:lumMod val="50000"/>
                  </a:schemeClr>
                </a:solidFill>
              </a:rPr>
              <a:t>http://www.siafeson.com/remas/index.php/Consulta/estadisticas</a:t>
            </a:r>
          </a:p>
        </p:txBody>
      </p:sp>
    </p:spTree>
    <p:extLst>
      <p:ext uri="{BB962C8B-B14F-4D97-AF65-F5344CB8AC3E}">
        <p14:creationId xmlns:p14="http://schemas.microsoft.com/office/powerpoint/2010/main" val="175540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54522"/>
            <a:ext cx="4947925" cy="793157"/>
          </a:xfrm>
        </p:spPr>
        <p:txBody>
          <a:bodyPr/>
          <a:lstStyle/>
          <a:p>
            <a:r>
              <a:rPr lang="es-MX" dirty="0" smtClean="0"/>
              <a:t>Estadísticas  </a:t>
            </a:r>
            <a:r>
              <a:rPr lang="es-MX" sz="1400" i="1" dirty="0" smtClean="0">
                <a:solidFill>
                  <a:schemeClr val="tx2">
                    <a:lumMod val="75000"/>
                  </a:schemeClr>
                </a:solidFill>
              </a:rPr>
              <a:t>Por variable</a:t>
            </a:r>
            <a:r>
              <a:rPr lang="es-MX" sz="1400" dirty="0" smtClean="0"/>
              <a:t> </a:t>
            </a:r>
            <a:endParaRPr lang="es-MX" sz="1400" b="0" i="1" dirty="0">
              <a:solidFill>
                <a:schemeClr val="tx2">
                  <a:lumMod val="50000"/>
                </a:schemeClr>
              </a:solidFill>
            </a:endParaRPr>
          </a:p>
        </p:txBody>
      </p:sp>
      <p:pic>
        <p:nvPicPr>
          <p:cNvPr id="6" name="Picture 5"/>
          <p:cNvPicPr>
            <a:picLocks noChangeAspect="1"/>
          </p:cNvPicPr>
          <p:nvPr/>
        </p:nvPicPr>
        <p:blipFill>
          <a:blip r:embed="rId2"/>
          <a:stretch>
            <a:fillRect/>
          </a:stretch>
        </p:blipFill>
        <p:spPr>
          <a:xfrm>
            <a:off x="71270" y="2239941"/>
            <a:ext cx="8983599" cy="2823210"/>
          </a:xfrm>
          <a:prstGeom prst="rect">
            <a:avLst/>
          </a:prstGeom>
        </p:spPr>
      </p:pic>
      <p:sp>
        <p:nvSpPr>
          <p:cNvPr id="7" name="Shape 81"/>
          <p:cNvSpPr txBox="1"/>
          <p:nvPr/>
        </p:nvSpPr>
        <p:spPr>
          <a:xfrm>
            <a:off x="335219" y="1286105"/>
            <a:ext cx="8469415" cy="859566"/>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Por variables</a:t>
            </a:r>
          </a:p>
          <a:p>
            <a:pPr marL="0" lvl="0" indent="-69850" algn="just" rtl="0">
              <a:spcBef>
                <a:spcPts val="600"/>
              </a:spcBef>
              <a:buClr>
                <a:schemeClr val="dk1"/>
              </a:buClr>
              <a:buSzPts val="1100"/>
              <a:buFont typeface="Arial"/>
              <a:buNone/>
            </a:pPr>
            <a:r>
              <a:rPr lang="en" sz="1300" dirty="0" smtClean="0">
                <a:solidFill>
                  <a:srgbClr val="2F3848"/>
                </a:solidFill>
                <a:latin typeface="Source Sans Pro"/>
                <a:ea typeface="Source Sans Pro"/>
                <a:cs typeface="Source Sans Pro"/>
                <a:sym typeface="Source Sans Pro"/>
              </a:rPr>
              <a:t>Permite comparar los valores de las variables, entre los meses de un mismo año. Esta opción muestra en automático todas las variables.</a:t>
            </a:r>
          </a:p>
        </p:txBody>
      </p:sp>
      <p:sp>
        <p:nvSpPr>
          <p:cNvPr id="8" name="TextBox 7"/>
          <p:cNvSpPr txBox="1"/>
          <p:nvPr/>
        </p:nvSpPr>
        <p:spPr>
          <a:xfrm>
            <a:off x="717225" y="5004744"/>
            <a:ext cx="3100629"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b="1" dirty="0" smtClean="0">
                <a:solidFill>
                  <a:schemeClr val="tx2">
                    <a:lumMod val="25000"/>
                  </a:schemeClr>
                </a:solidFill>
                <a:latin typeface="Source Sans Pro" panose="020B0604020202020204" charset="0"/>
              </a:rPr>
              <a:t>Variables</a:t>
            </a:r>
          </a:p>
          <a:p>
            <a:pPr algn="just"/>
            <a:r>
              <a:rPr lang="es-MX" sz="1200" dirty="0" smtClean="0">
                <a:latin typeface="Source Sans Pro" panose="020B0604020202020204" charset="0"/>
              </a:rPr>
              <a:t>TP: Temperatura promedio (°C)</a:t>
            </a:r>
          </a:p>
          <a:p>
            <a:pPr algn="just"/>
            <a:r>
              <a:rPr lang="es-MX" sz="1200" dirty="0" smtClean="0">
                <a:latin typeface="Source Sans Pro" panose="020B0604020202020204" charset="0"/>
              </a:rPr>
              <a:t>TMAX: Temperatura máxima (°C)</a:t>
            </a:r>
          </a:p>
          <a:p>
            <a:pPr algn="just"/>
            <a:r>
              <a:rPr lang="es-MX" sz="1200" dirty="0" smtClean="0">
                <a:latin typeface="Source Sans Pro" panose="020B0604020202020204" charset="0"/>
              </a:rPr>
              <a:t>TMIN: Temperatura mínima (°C)</a:t>
            </a:r>
          </a:p>
          <a:p>
            <a:pPr algn="just"/>
            <a:r>
              <a:rPr lang="es-MX" sz="1200" dirty="0" smtClean="0">
                <a:latin typeface="Source Sans Pro" panose="020B0604020202020204" charset="0"/>
              </a:rPr>
              <a:t>PP: Precipitación (mm)</a:t>
            </a:r>
          </a:p>
          <a:p>
            <a:pPr algn="just"/>
            <a:r>
              <a:rPr lang="es-MX" sz="1200" dirty="0" smtClean="0">
                <a:latin typeface="Source Sans Pro" panose="020B0604020202020204" charset="0"/>
              </a:rPr>
              <a:t>VV: Velocidad de viento (km/h)</a:t>
            </a:r>
          </a:p>
          <a:p>
            <a:pPr algn="just"/>
            <a:r>
              <a:rPr lang="es-MX" sz="1200" dirty="0" smtClean="0">
                <a:latin typeface="Source Sans Pro" panose="020B0604020202020204" charset="0"/>
              </a:rPr>
              <a:t>DV: Dirección de viento (grados)</a:t>
            </a:r>
          </a:p>
          <a:p>
            <a:pPr algn="just"/>
            <a:r>
              <a:rPr lang="es-MX" sz="1200" dirty="0" smtClean="0">
                <a:latin typeface="Source Sans Pro" panose="020B0604020202020204" charset="0"/>
              </a:rPr>
              <a:t>RV MAX: Ráfaga de viento máxima (km/h)</a:t>
            </a:r>
          </a:p>
          <a:p>
            <a:pPr algn="just"/>
            <a:r>
              <a:rPr lang="es-MX" sz="1200" dirty="0" smtClean="0">
                <a:latin typeface="Source Sans Pro" panose="020B0604020202020204" charset="0"/>
              </a:rPr>
              <a:t>RV PROM: Ráfaga de viento promedio (km/h)</a:t>
            </a:r>
          </a:p>
        </p:txBody>
      </p:sp>
      <p:sp>
        <p:nvSpPr>
          <p:cNvPr id="9" name="TextBox 8"/>
          <p:cNvSpPr txBox="1"/>
          <p:nvPr/>
        </p:nvSpPr>
        <p:spPr>
          <a:xfrm>
            <a:off x="6052015" y="2305525"/>
            <a:ext cx="217759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latin typeface="Source Sans Pro" panose="020B0604020202020204" charset="0"/>
              </a:rPr>
              <a:t>Modifique el año de consulta. Haga clic en la barra para desplegar los años disponibles.</a:t>
            </a:r>
          </a:p>
        </p:txBody>
      </p:sp>
      <p:sp>
        <p:nvSpPr>
          <p:cNvPr id="10" name="TextBox 9"/>
          <p:cNvSpPr txBox="1"/>
          <p:nvPr/>
        </p:nvSpPr>
        <p:spPr>
          <a:xfrm>
            <a:off x="5559740" y="4827394"/>
            <a:ext cx="2817048"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b="1" dirty="0" smtClean="0">
                <a:solidFill>
                  <a:schemeClr val="tx2">
                    <a:lumMod val="25000"/>
                  </a:schemeClr>
                </a:solidFill>
                <a:latin typeface="Source Sans Pro" panose="020B0604020202020204" charset="0"/>
              </a:rPr>
              <a:t>Columna Anual</a:t>
            </a:r>
          </a:p>
          <a:p>
            <a:pPr algn="ctr"/>
            <a:r>
              <a:rPr lang="es-MX" sz="1200" dirty="0" smtClean="0">
                <a:latin typeface="Source Sans Pro" panose="020B0604020202020204" charset="0"/>
              </a:rPr>
              <a:t>Muestra los valores anuales para:</a:t>
            </a:r>
          </a:p>
          <a:p>
            <a:pPr algn="just"/>
            <a:r>
              <a:rPr lang="es-MX" sz="1200" dirty="0" smtClean="0">
                <a:latin typeface="Source Sans Pro" panose="020B0604020202020204" charset="0"/>
              </a:rPr>
              <a:t>TP: Promedio anual.</a:t>
            </a:r>
          </a:p>
          <a:p>
            <a:pPr algn="just"/>
            <a:r>
              <a:rPr lang="es-MX" sz="1200" dirty="0" smtClean="0">
                <a:latin typeface="Source Sans Pro" panose="020B0604020202020204" charset="0"/>
              </a:rPr>
              <a:t>TMAX: Registro máximo del año.</a:t>
            </a:r>
          </a:p>
          <a:p>
            <a:pPr algn="just"/>
            <a:r>
              <a:rPr lang="es-MX" sz="1200" dirty="0" smtClean="0">
                <a:latin typeface="Source Sans Pro" panose="020B0604020202020204" charset="0"/>
              </a:rPr>
              <a:t>TMIN: Registro mínimo del año.</a:t>
            </a:r>
          </a:p>
          <a:p>
            <a:pPr algn="just"/>
            <a:r>
              <a:rPr lang="es-MX" sz="1200" dirty="0" smtClean="0">
                <a:latin typeface="Source Sans Pro" panose="020B0604020202020204" charset="0"/>
              </a:rPr>
              <a:t>PP: Acumulado de los 12 meses.</a:t>
            </a:r>
          </a:p>
          <a:p>
            <a:pPr algn="just"/>
            <a:r>
              <a:rPr lang="es-MX" sz="1200" dirty="0" smtClean="0">
                <a:latin typeface="Source Sans Pro" panose="020B0604020202020204" charset="0"/>
              </a:rPr>
              <a:t>VV: Valor anual.</a:t>
            </a:r>
          </a:p>
          <a:p>
            <a:pPr algn="just"/>
            <a:r>
              <a:rPr lang="es-MX" sz="1200" dirty="0" smtClean="0">
                <a:latin typeface="Source Sans Pro" panose="020B0604020202020204" charset="0"/>
              </a:rPr>
              <a:t>DV: Valor anual.</a:t>
            </a:r>
          </a:p>
          <a:p>
            <a:pPr algn="just"/>
            <a:r>
              <a:rPr lang="es-MX" sz="1200" dirty="0" smtClean="0">
                <a:latin typeface="Source Sans Pro" panose="020B0604020202020204" charset="0"/>
              </a:rPr>
              <a:t>RV MAX: Registro máximo del año.</a:t>
            </a:r>
          </a:p>
          <a:p>
            <a:pPr algn="just"/>
            <a:r>
              <a:rPr lang="es-MX" sz="1200" dirty="0" smtClean="0">
                <a:latin typeface="Source Sans Pro" panose="020B0604020202020204" charset="0"/>
              </a:rPr>
              <a:t>RV PROM: Valor anual.</a:t>
            </a:r>
          </a:p>
        </p:txBody>
      </p:sp>
      <p:sp>
        <p:nvSpPr>
          <p:cNvPr id="11" name="Rectangle 10"/>
          <p:cNvSpPr/>
          <p:nvPr/>
        </p:nvSpPr>
        <p:spPr>
          <a:xfrm>
            <a:off x="4623542" y="721189"/>
            <a:ext cx="4163319" cy="261610"/>
          </a:xfrm>
          <a:prstGeom prst="rect">
            <a:avLst/>
          </a:prstGeom>
        </p:spPr>
        <p:txBody>
          <a:bodyPr wrap="none">
            <a:spAutoFit/>
          </a:bodyPr>
          <a:lstStyle/>
          <a:p>
            <a:r>
              <a:rPr lang="es-MX" sz="1100" i="1" dirty="0">
                <a:solidFill>
                  <a:schemeClr val="tx2">
                    <a:lumMod val="50000"/>
                  </a:schemeClr>
                </a:solidFill>
              </a:rPr>
              <a:t>http://www.siafeson.com/remas/index.php/Consulta/estadisticas</a:t>
            </a:r>
          </a:p>
        </p:txBody>
      </p:sp>
    </p:spTree>
    <p:extLst>
      <p:ext uri="{BB962C8B-B14F-4D97-AF65-F5344CB8AC3E}">
        <p14:creationId xmlns:p14="http://schemas.microsoft.com/office/powerpoint/2010/main" val="1637911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665225" y="2018025"/>
            <a:ext cx="4927500" cy="1546500"/>
          </a:xfrm>
          <a:prstGeom prst="rect">
            <a:avLst/>
          </a:prstGeom>
        </p:spPr>
        <p:txBody>
          <a:bodyPr wrap="square" lIns="91425" tIns="91425" rIns="91425" bIns="91425" anchor="b" anchorCtr="0">
            <a:noAutofit/>
          </a:bodyPr>
          <a:lstStyle/>
          <a:p>
            <a:pPr marL="0" lvl="0" indent="0" rtl="0">
              <a:spcBef>
                <a:spcPts val="0"/>
              </a:spcBef>
              <a:buNone/>
            </a:pPr>
            <a:r>
              <a:rPr lang="en" dirty="0" smtClean="0">
                <a:solidFill>
                  <a:srgbClr val="2F3848"/>
                </a:solidFill>
              </a:rPr>
              <a:t>1.</a:t>
            </a:r>
          </a:p>
          <a:p>
            <a:pPr marL="0" lvl="0" indent="0" rtl="0">
              <a:spcBef>
                <a:spcPts val="0"/>
              </a:spcBef>
              <a:buNone/>
            </a:pPr>
            <a:r>
              <a:rPr lang="en" dirty="0" smtClean="0"/>
              <a:t>Inicio</a:t>
            </a:r>
            <a:endParaRPr lang="en" dirty="0"/>
          </a:p>
        </p:txBody>
      </p:sp>
      <p:sp>
        <p:nvSpPr>
          <p:cNvPr id="97" name="Shape 97"/>
          <p:cNvSpPr txBox="1">
            <a:spLocks noGrp="1"/>
          </p:cNvSpPr>
          <p:nvPr>
            <p:ph type="subTitle" idx="1"/>
          </p:nvPr>
        </p:nvSpPr>
        <p:spPr>
          <a:xfrm>
            <a:off x="854252" y="3922275"/>
            <a:ext cx="3815400" cy="993900"/>
          </a:xfrm>
          <a:prstGeom prst="rect">
            <a:avLst/>
          </a:prstGeom>
        </p:spPr>
        <p:txBody>
          <a:bodyPr wrap="square" lIns="91425" tIns="91425" rIns="91425" bIns="91425" anchor="ctr" anchorCtr="0">
            <a:noAutofit/>
          </a:bodyPr>
          <a:lstStyle/>
          <a:p>
            <a:pPr marL="0" lvl="0" indent="0" rtl="0">
              <a:spcBef>
                <a:spcPts val="0"/>
              </a:spcBef>
              <a:buNone/>
            </a:pPr>
            <a:r>
              <a:rPr lang="en" dirty="0" smtClean="0">
                <a:solidFill>
                  <a:schemeClr val="tx2">
                    <a:lumMod val="25000"/>
                  </a:schemeClr>
                </a:solidFill>
              </a:rPr>
              <a:t>Lo </a:t>
            </a:r>
            <a:r>
              <a:rPr lang="en" b="1" dirty="0" smtClean="0">
                <a:solidFill>
                  <a:schemeClr val="tx2">
                    <a:lumMod val="25000"/>
                  </a:schemeClr>
                </a:solidFill>
              </a:rPr>
              <a:t>primero </a:t>
            </a:r>
            <a:r>
              <a:rPr lang="en" dirty="0" smtClean="0">
                <a:solidFill>
                  <a:schemeClr val="tx2">
                    <a:lumMod val="25000"/>
                  </a:schemeClr>
                </a:solidFill>
              </a:rPr>
              <a:t>que verá al ingresar al sitio web  </a:t>
            </a:r>
            <a:endParaRPr lang="en" dirty="0">
              <a:solidFill>
                <a:schemeClr val="tx2">
                  <a:lumMod val="25000"/>
                </a:schemeClr>
              </a:solidFill>
            </a:endParaRPr>
          </a:p>
        </p:txBody>
      </p:sp>
      <p:sp>
        <p:nvSpPr>
          <p:cNvPr id="4" name="Shape 413"/>
          <p:cNvSpPr/>
          <p:nvPr/>
        </p:nvSpPr>
        <p:spPr>
          <a:xfrm>
            <a:off x="4044271" y="4259444"/>
            <a:ext cx="319561" cy="319561"/>
          </a:xfrm>
          <a:custGeom>
            <a:avLst/>
            <a:gdLst/>
            <a:ahLst/>
            <a:cxnLst/>
            <a:rect l="0" t="0" r="0" b="0"/>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pic>
        <p:nvPicPr>
          <p:cNvPr id="6"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615" y="287587"/>
            <a:ext cx="347904" cy="433945"/>
          </a:xfrm>
          <a:prstGeom prst="rect">
            <a:avLst/>
          </a:prstGeom>
        </p:spPr>
      </p:pic>
      <p:pic>
        <p:nvPicPr>
          <p:cNvPr id="7"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8355" y="299215"/>
            <a:ext cx="381573" cy="437686"/>
          </a:xfrm>
          <a:prstGeom prst="rect">
            <a:avLst/>
          </a:prstGeom>
        </p:spPr>
      </p:pic>
      <p:pic>
        <p:nvPicPr>
          <p:cNvPr id="8"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6038" y="414727"/>
            <a:ext cx="732741" cy="32217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54522"/>
            <a:ext cx="4947925" cy="793157"/>
          </a:xfrm>
        </p:spPr>
        <p:txBody>
          <a:bodyPr/>
          <a:lstStyle/>
          <a:p>
            <a:r>
              <a:rPr lang="es-MX" dirty="0" smtClean="0"/>
              <a:t>Estadísticas  </a:t>
            </a:r>
            <a:r>
              <a:rPr lang="es-MX" sz="1400" i="1" dirty="0" smtClean="0">
                <a:solidFill>
                  <a:schemeClr val="tx2">
                    <a:lumMod val="75000"/>
                  </a:schemeClr>
                </a:solidFill>
              </a:rPr>
              <a:t>Por años</a:t>
            </a:r>
            <a:r>
              <a:rPr lang="es-MX" sz="1400" dirty="0" smtClean="0"/>
              <a:t> </a:t>
            </a:r>
            <a:endParaRPr lang="es-MX" sz="1400" b="0" i="1" dirty="0">
              <a:solidFill>
                <a:schemeClr val="tx2">
                  <a:lumMod val="50000"/>
                </a:schemeClr>
              </a:solidFill>
            </a:endParaRPr>
          </a:p>
        </p:txBody>
      </p:sp>
      <p:sp>
        <p:nvSpPr>
          <p:cNvPr id="4" name="Shape 81"/>
          <p:cNvSpPr txBox="1"/>
          <p:nvPr/>
        </p:nvSpPr>
        <p:spPr>
          <a:xfrm>
            <a:off x="693439" y="1322164"/>
            <a:ext cx="6263543" cy="731231"/>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Por años</a:t>
            </a:r>
          </a:p>
          <a:p>
            <a:pPr marL="0" lvl="0" indent="-69850" algn="just" rtl="0">
              <a:spcBef>
                <a:spcPts val="600"/>
              </a:spcBef>
              <a:buClr>
                <a:schemeClr val="dk1"/>
              </a:buClr>
              <a:buSzPts val="1100"/>
              <a:buFont typeface="Arial"/>
              <a:buNone/>
            </a:pPr>
            <a:r>
              <a:rPr lang="en" dirty="0" smtClean="0">
                <a:solidFill>
                  <a:srgbClr val="2F3848"/>
                </a:solidFill>
                <a:latin typeface="Source Sans Pro"/>
                <a:ea typeface="Source Sans Pro"/>
                <a:cs typeface="Source Sans Pro"/>
                <a:sym typeface="Source Sans Pro"/>
              </a:rPr>
              <a:t>Permite comparar los valores mensuales de una variable entre los distintos años. </a:t>
            </a:r>
          </a:p>
        </p:txBody>
      </p:sp>
      <p:pic>
        <p:nvPicPr>
          <p:cNvPr id="5" name="Picture 4"/>
          <p:cNvPicPr>
            <a:picLocks noChangeAspect="1"/>
          </p:cNvPicPr>
          <p:nvPr/>
        </p:nvPicPr>
        <p:blipFill>
          <a:blip r:embed="rId2"/>
          <a:stretch>
            <a:fillRect/>
          </a:stretch>
        </p:blipFill>
        <p:spPr>
          <a:xfrm>
            <a:off x="280768" y="3049879"/>
            <a:ext cx="8599361" cy="3327273"/>
          </a:xfrm>
          <a:prstGeom prst="rect">
            <a:avLst/>
          </a:prstGeom>
          <a:ln>
            <a:solidFill>
              <a:schemeClr val="bg2">
                <a:lumMod val="40000"/>
                <a:lumOff val="60000"/>
              </a:schemeClr>
            </a:solidFill>
          </a:ln>
        </p:spPr>
      </p:pic>
      <p:sp>
        <p:nvSpPr>
          <p:cNvPr id="6" name="TextBox 5"/>
          <p:cNvSpPr txBox="1"/>
          <p:nvPr/>
        </p:nvSpPr>
        <p:spPr>
          <a:xfrm>
            <a:off x="797133" y="2345900"/>
            <a:ext cx="7602149"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dirty="0" smtClean="0">
                <a:latin typeface="Source Sans Pro" panose="020B0604020202020204" charset="0"/>
              </a:rPr>
              <a:t>Seleccione una o mas variables (haga clic sobre los botones) y presionar el botón verde Consultar. En este ejemplo se seleccionaron Temperatura máxima y Temperatura mínima.</a:t>
            </a:r>
          </a:p>
        </p:txBody>
      </p:sp>
      <p:sp>
        <p:nvSpPr>
          <p:cNvPr id="7" name="Rectangle 6"/>
          <p:cNvSpPr/>
          <p:nvPr/>
        </p:nvSpPr>
        <p:spPr>
          <a:xfrm>
            <a:off x="4623542" y="721189"/>
            <a:ext cx="4163319" cy="261610"/>
          </a:xfrm>
          <a:prstGeom prst="rect">
            <a:avLst/>
          </a:prstGeom>
        </p:spPr>
        <p:txBody>
          <a:bodyPr wrap="none">
            <a:spAutoFit/>
          </a:bodyPr>
          <a:lstStyle/>
          <a:p>
            <a:r>
              <a:rPr lang="es-MX" sz="1100" i="1" dirty="0">
                <a:solidFill>
                  <a:schemeClr val="tx2">
                    <a:lumMod val="50000"/>
                  </a:schemeClr>
                </a:solidFill>
              </a:rPr>
              <a:t>http://www.siafeson.com/remas/index.php/Consulta/estadisticas</a:t>
            </a:r>
          </a:p>
        </p:txBody>
      </p:sp>
    </p:spTree>
    <p:extLst>
      <p:ext uri="{BB962C8B-B14F-4D97-AF65-F5344CB8AC3E}">
        <p14:creationId xmlns:p14="http://schemas.microsoft.com/office/powerpoint/2010/main" val="25256090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76" y="2385813"/>
            <a:ext cx="9005316" cy="4336161"/>
          </a:xfrm>
          <a:prstGeom prst="rect">
            <a:avLst/>
          </a:prstGeom>
        </p:spPr>
      </p:pic>
      <p:sp>
        <p:nvSpPr>
          <p:cNvPr id="3" name="Title 1"/>
          <p:cNvSpPr>
            <a:spLocks noGrp="1"/>
          </p:cNvSpPr>
          <p:nvPr>
            <p:ph type="title"/>
          </p:nvPr>
        </p:nvSpPr>
        <p:spPr>
          <a:xfrm>
            <a:off x="472487" y="254522"/>
            <a:ext cx="4947925" cy="793157"/>
          </a:xfrm>
        </p:spPr>
        <p:txBody>
          <a:bodyPr/>
          <a:lstStyle/>
          <a:p>
            <a:r>
              <a:rPr lang="es-MX" dirty="0" smtClean="0"/>
              <a:t>Estadísticas  </a:t>
            </a:r>
            <a:r>
              <a:rPr lang="es-MX" sz="1400" i="1" dirty="0" smtClean="0">
                <a:solidFill>
                  <a:schemeClr val="tx2">
                    <a:lumMod val="75000"/>
                  </a:schemeClr>
                </a:solidFill>
              </a:rPr>
              <a:t>Por años</a:t>
            </a:r>
            <a:r>
              <a:rPr lang="es-MX" sz="1400" dirty="0" smtClean="0"/>
              <a:t> </a:t>
            </a:r>
            <a:endParaRPr lang="es-MX" sz="1400" b="0" i="1" dirty="0">
              <a:solidFill>
                <a:schemeClr val="tx2">
                  <a:lumMod val="50000"/>
                </a:schemeClr>
              </a:solidFill>
            </a:endParaRPr>
          </a:p>
        </p:txBody>
      </p:sp>
      <p:sp>
        <p:nvSpPr>
          <p:cNvPr id="5" name="TextBox 4"/>
          <p:cNvSpPr txBox="1"/>
          <p:nvPr/>
        </p:nvSpPr>
        <p:spPr>
          <a:xfrm>
            <a:off x="211756" y="1579790"/>
            <a:ext cx="8710863"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dirty="0" smtClean="0">
                <a:latin typeface="Source Sans Pro" panose="020B0604020202020204" charset="0"/>
              </a:rPr>
              <a:t>Se muestra una tabla por cada variable seleccionada. En este ejemplo se muestran dos tablas. Los números en los encabezados de fila corresponden al número de cada mes.</a:t>
            </a:r>
          </a:p>
          <a:p>
            <a:pPr marL="285750" indent="-285750" algn="just">
              <a:buFont typeface="Wingdings" panose="05000000000000000000" pitchFamily="2" charset="2"/>
              <a:buChar char="Ø"/>
            </a:pPr>
            <a:r>
              <a:rPr lang="es-MX" dirty="0" smtClean="0">
                <a:latin typeface="Source Sans Pro" panose="020B0604020202020204" charset="0"/>
              </a:rPr>
              <a:t>Los valores de la columna Anual corresponden de igual manera que en la opción “por variable”.</a:t>
            </a:r>
          </a:p>
        </p:txBody>
      </p:sp>
      <p:sp>
        <p:nvSpPr>
          <p:cNvPr id="6" name="Rectangle 5"/>
          <p:cNvSpPr/>
          <p:nvPr/>
        </p:nvSpPr>
        <p:spPr>
          <a:xfrm>
            <a:off x="4623542" y="721189"/>
            <a:ext cx="4163319" cy="261610"/>
          </a:xfrm>
          <a:prstGeom prst="rect">
            <a:avLst/>
          </a:prstGeom>
        </p:spPr>
        <p:txBody>
          <a:bodyPr wrap="none">
            <a:spAutoFit/>
          </a:bodyPr>
          <a:lstStyle/>
          <a:p>
            <a:r>
              <a:rPr lang="es-MX" sz="1100" i="1" dirty="0">
                <a:solidFill>
                  <a:schemeClr val="tx2">
                    <a:lumMod val="50000"/>
                  </a:schemeClr>
                </a:solidFill>
              </a:rPr>
              <a:t>http://www.siafeson.com/remas/index.php/Consulta/estadisticas</a:t>
            </a:r>
          </a:p>
        </p:txBody>
      </p:sp>
    </p:spTree>
    <p:extLst>
      <p:ext uri="{BB962C8B-B14F-4D97-AF65-F5344CB8AC3E}">
        <p14:creationId xmlns:p14="http://schemas.microsoft.com/office/powerpoint/2010/main" val="9904502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70073" y="2151125"/>
            <a:ext cx="3815400" cy="1453593"/>
          </a:xfrm>
        </p:spPr>
        <p:txBody>
          <a:bodyPr/>
          <a:lstStyle/>
          <a:p>
            <a:pPr>
              <a:buClr>
                <a:srgbClr val="FFFF00"/>
              </a:buClr>
            </a:pPr>
            <a:r>
              <a:rPr lang="es-MX" dirty="0" smtClean="0">
                <a:solidFill>
                  <a:schemeClr val="tx2">
                    <a:lumMod val="25000"/>
                  </a:schemeClr>
                </a:solidFill>
              </a:rPr>
              <a:t>Consulte tablas y gráficas de días frío y días calor por estación.</a:t>
            </a:r>
            <a:endParaRPr lang="es-MX" dirty="0">
              <a:solidFill>
                <a:schemeClr val="tx2">
                  <a:lumMod val="25000"/>
                </a:schemeClr>
              </a:solidFill>
            </a:endParaRPr>
          </a:p>
        </p:txBody>
      </p:sp>
      <p:sp>
        <p:nvSpPr>
          <p:cNvPr id="4" name="Shape 96"/>
          <p:cNvSpPr txBox="1">
            <a:spLocks noGrp="1"/>
          </p:cNvSpPr>
          <p:nvPr>
            <p:ph type="ctrTitle"/>
          </p:nvPr>
        </p:nvSpPr>
        <p:spPr>
          <a:xfrm>
            <a:off x="665225" y="2018025"/>
            <a:ext cx="4927500" cy="1546500"/>
          </a:xfrm>
          <a:prstGeom prst="rect">
            <a:avLst/>
          </a:prstGeom>
        </p:spPr>
        <p:txBody>
          <a:bodyPr wrap="square" lIns="91425" tIns="91425" rIns="91425" bIns="91425" anchor="b" anchorCtr="0">
            <a:noAutofit/>
          </a:bodyPr>
          <a:lstStyle/>
          <a:p>
            <a:pPr marL="0" lvl="0" indent="0" rtl="0">
              <a:spcBef>
                <a:spcPts val="0"/>
              </a:spcBef>
              <a:buNone/>
            </a:pPr>
            <a:r>
              <a:rPr lang="en" dirty="0">
                <a:solidFill>
                  <a:srgbClr val="2F3848"/>
                </a:solidFill>
              </a:rPr>
              <a:t>4</a:t>
            </a:r>
            <a:r>
              <a:rPr lang="en" dirty="0" smtClean="0">
                <a:solidFill>
                  <a:srgbClr val="2F3848"/>
                </a:solidFill>
              </a:rPr>
              <a:t>.</a:t>
            </a:r>
            <a:endParaRPr lang="en" dirty="0">
              <a:solidFill>
                <a:srgbClr val="2F3848"/>
              </a:solidFill>
            </a:endParaRPr>
          </a:p>
          <a:p>
            <a:pPr marL="0" lvl="0" indent="0" rtl="0">
              <a:spcBef>
                <a:spcPts val="0"/>
              </a:spcBef>
              <a:buNone/>
            </a:pPr>
            <a:r>
              <a:rPr lang="en" dirty="0" smtClean="0"/>
              <a:t>Índices</a:t>
            </a:r>
            <a:endParaRPr lang="en" dirty="0"/>
          </a:p>
        </p:txBody>
      </p:sp>
      <p:sp>
        <p:nvSpPr>
          <p:cNvPr id="9" name="TextBox 8"/>
          <p:cNvSpPr txBox="1"/>
          <p:nvPr/>
        </p:nvSpPr>
        <p:spPr>
          <a:xfrm>
            <a:off x="675273" y="3644911"/>
            <a:ext cx="2039352" cy="738664"/>
          </a:xfrm>
          <a:prstGeom prst="rect">
            <a:avLst/>
          </a:prstGeom>
          <a:solidFill>
            <a:srgbClr val="FFFF66"/>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Días frío</a:t>
            </a:r>
          </a:p>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Días calor</a:t>
            </a:r>
          </a:p>
        </p:txBody>
      </p:sp>
      <p:sp>
        <p:nvSpPr>
          <p:cNvPr id="10" name="Right Triangle 9"/>
          <p:cNvSpPr/>
          <p:nvPr/>
        </p:nvSpPr>
        <p:spPr>
          <a:xfrm rot="10800000">
            <a:off x="2960692" y="3074659"/>
            <a:ext cx="409381" cy="3453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solidFill>
            </a:endParaRPr>
          </a:p>
        </p:txBody>
      </p:sp>
      <p:pic>
        <p:nvPicPr>
          <p:cNvPr id="12"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9615" y="287587"/>
            <a:ext cx="347904" cy="433945"/>
          </a:xfrm>
          <a:prstGeom prst="rect">
            <a:avLst/>
          </a:prstGeom>
        </p:spPr>
      </p:pic>
      <p:pic>
        <p:nvPicPr>
          <p:cNvPr id="13"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355" y="299215"/>
            <a:ext cx="381573" cy="437686"/>
          </a:xfrm>
          <a:prstGeom prst="rect">
            <a:avLst/>
          </a:prstGeom>
        </p:spPr>
      </p:pic>
      <p:pic>
        <p:nvPicPr>
          <p:cNvPr id="14"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38" y="414727"/>
            <a:ext cx="732741" cy="322174"/>
          </a:xfrm>
          <a:prstGeom prst="rect">
            <a:avLst/>
          </a:prstGeom>
        </p:spPr>
      </p:pic>
    </p:spTree>
    <p:extLst>
      <p:ext uri="{BB962C8B-B14F-4D97-AF65-F5344CB8AC3E}">
        <p14:creationId xmlns:p14="http://schemas.microsoft.com/office/powerpoint/2010/main" val="29131258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Índices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Días frío</a:t>
            </a:r>
            <a:r>
              <a:rPr lang="es-MX" dirty="0" smtClean="0"/>
              <a:t>  </a:t>
            </a:r>
            <a:endParaRPr lang="es-MX" sz="1400" b="0" i="1" dirty="0">
              <a:solidFill>
                <a:schemeClr val="tx2">
                  <a:lumMod val="50000"/>
                </a:schemeClr>
              </a:solidFill>
            </a:endParaRPr>
          </a:p>
        </p:txBody>
      </p:sp>
      <p:pic>
        <p:nvPicPr>
          <p:cNvPr id="3" name="Picture 2"/>
          <p:cNvPicPr>
            <a:picLocks noChangeAspect="1"/>
          </p:cNvPicPr>
          <p:nvPr/>
        </p:nvPicPr>
        <p:blipFill>
          <a:blip r:embed="rId2"/>
          <a:stretch>
            <a:fillRect/>
          </a:stretch>
        </p:blipFill>
        <p:spPr>
          <a:xfrm>
            <a:off x="52850" y="2437715"/>
            <a:ext cx="9021128" cy="4385882"/>
          </a:xfrm>
          <a:prstGeom prst="rect">
            <a:avLst/>
          </a:prstGeom>
          <a:ln>
            <a:solidFill>
              <a:schemeClr val="bg1">
                <a:lumMod val="75000"/>
              </a:schemeClr>
            </a:solidFill>
          </a:ln>
        </p:spPr>
      </p:pic>
      <p:sp>
        <p:nvSpPr>
          <p:cNvPr id="5" name="Shape 81"/>
          <p:cNvSpPr txBox="1"/>
          <p:nvPr/>
        </p:nvSpPr>
        <p:spPr>
          <a:xfrm>
            <a:off x="328706" y="1349516"/>
            <a:ext cx="8469415" cy="1000070"/>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Días frío</a:t>
            </a:r>
          </a:p>
          <a:p>
            <a:pPr marL="0" lvl="0" indent="-69850" algn="just" rtl="0">
              <a:spcBef>
                <a:spcPts val="600"/>
              </a:spcBef>
              <a:buClr>
                <a:schemeClr val="dk1"/>
              </a:buClr>
              <a:buSzPts val="1100"/>
              <a:buFont typeface="Arial"/>
              <a:buNone/>
            </a:pPr>
            <a:r>
              <a:rPr lang="en" sz="1300" dirty="0" smtClean="0">
                <a:solidFill>
                  <a:srgbClr val="2F3848"/>
                </a:solidFill>
                <a:latin typeface="Source Sans Pro"/>
                <a:ea typeface="Source Sans Pro"/>
                <a:cs typeface="Source Sans Pro"/>
                <a:sym typeface="Source Sans Pro"/>
              </a:rPr>
              <a:t>La tabla enlista las estaciones en orden alfabético y muestra la cantidad de días frío ocurridos al mes (en caso de no existir días frío en el mes el espacio se muestra vacío). Debajo de la tabla se muestra un gráfica (consulte siguiente diapositiva).</a:t>
            </a:r>
          </a:p>
        </p:txBody>
      </p:sp>
      <p:sp>
        <p:nvSpPr>
          <p:cNvPr id="9" name="Rectangle 8"/>
          <p:cNvSpPr/>
          <p:nvPr/>
        </p:nvSpPr>
        <p:spPr>
          <a:xfrm>
            <a:off x="4972727" y="721189"/>
            <a:ext cx="3802644" cy="261610"/>
          </a:xfrm>
          <a:prstGeom prst="rect">
            <a:avLst/>
          </a:prstGeom>
        </p:spPr>
        <p:txBody>
          <a:bodyPr wrap="none">
            <a:spAutoFit/>
          </a:bodyPr>
          <a:lstStyle/>
          <a:p>
            <a:r>
              <a:rPr lang="es-MX" sz="1100" i="1" dirty="0">
                <a:solidFill>
                  <a:schemeClr val="tx2">
                    <a:lumMod val="50000"/>
                  </a:schemeClr>
                </a:solidFill>
              </a:rPr>
              <a:t>http://www.siafeson.com/remas/index.php/indices/dias/frio</a:t>
            </a:r>
          </a:p>
        </p:txBody>
      </p:sp>
    </p:spTree>
    <p:extLst>
      <p:ext uri="{BB962C8B-B14F-4D97-AF65-F5344CB8AC3E}">
        <p14:creationId xmlns:p14="http://schemas.microsoft.com/office/powerpoint/2010/main" val="15026961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Índices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Días frío</a:t>
            </a:r>
            <a:r>
              <a:rPr lang="es-MX" dirty="0" smtClean="0"/>
              <a:t>  </a:t>
            </a:r>
            <a:endParaRPr lang="es-MX" sz="1400" b="0" i="1" dirty="0">
              <a:solidFill>
                <a:schemeClr val="tx2">
                  <a:lumMod val="50000"/>
                </a:schemeClr>
              </a:solidFill>
            </a:endParaRPr>
          </a:p>
        </p:txBody>
      </p:sp>
      <p:pic>
        <p:nvPicPr>
          <p:cNvPr id="4" name="Picture 3"/>
          <p:cNvPicPr>
            <a:picLocks noChangeAspect="1"/>
          </p:cNvPicPr>
          <p:nvPr/>
        </p:nvPicPr>
        <p:blipFill>
          <a:blip r:embed="rId2"/>
          <a:stretch>
            <a:fillRect/>
          </a:stretch>
        </p:blipFill>
        <p:spPr>
          <a:xfrm>
            <a:off x="153162" y="2217890"/>
            <a:ext cx="8872538" cy="3743325"/>
          </a:xfrm>
          <a:prstGeom prst="rect">
            <a:avLst/>
          </a:prstGeom>
          <a:ln>
            <a:solidFill>
              <a:schemeClr val="bg1">
                <a:lumMod val="75000"/>
              </a:schemeClr>
            </a:solidFill>
          </a:ln>
        </p:spPr>
      </p:pic>
      <p:sp>
        <p:nvSpPr>
          <p:cNvPr id="5" name="Shape 81"/>
          <p:cNvSpPr txBox="1"/>
          <p:nvPr/>
        </p:nvSpPr>
        <p:spPr>
          <a:xfrm>
            <a:off x="1278550" y="1238986"/>
            <a:ext cx="5065689" cy="724381"/>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Días frío</a:t>
            </a:r>
          </a:p>
          <a:p>
            <a:pPr marL="0" lvl="0" indent="-69850" algn="just" rtl="0">
              <a:spcBef>
                <a:spcPts val="600"/>
              </a:spcBef>
              <a:buClr>
                <a:schemeClr val="dk1"/>
              </a:buClr>
              <a:buSzPts val="1100"/>
              <a:buFont typeface="Arial"/>
              <a:buNone/>
            </a:pPr>
            <a:r>
              <a:rPr lang="en" sz="1300" dirty="0" smtClean="0">
                <a:solidFill>
                  <a:srgbClr val="2F3848"/>
                </a:solidFill>
                <a:latin typeface="Source Sans Pro"/>
                <a:ea typeface="Source Sans Pro"/>
                <a:cs typeface="Source Sans Pro"/>
                <a:sym typeface="Source Sans Pro"/>
              </a:rPr>
              <a:t>Debajo de la tabla se muestra una gráfica comparativa de días frío.</a:t>
            </a:r>
          </a:p>
        </p:txBody>
      </p:sp>
      <p:sp>
        <p:nvSpPr>
          <p:cNvPr id="6" name="TextBox 5"/>
          <p:cNvSpPr txBox="1"/>
          <p:nvPr/>
        </p:nvSpPr>
        <p:spPr>
          <a:xfrm>
            <a:off x="153162" y="6081112"/>
            <a:ext cx="887253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latin typeface="Source Sans Pro" panose="020B0604020202020204" charset="0"/>
              </a:rPr>
              <a:t>Haga clic sobre cualquiera de los años para desactivarlo en la gráfica. Por ejemplo si solo se quieren ver los años 2016 y 2017, deberá hacer clic en 2010, 2011, 2012, 2013, 2014 y 2015 para que en la gráfica se vean únicamente los dos años de interés. Para reactivar algún año haga clic de nuevo sobre el mismo.</a:t>
            </a:r>
          </a:p>
        </p:txBody>
      </p:sp>
      <p:sp>
        <p:nvSpPr>
          <p:cNvPr id="7" name="TextBox 6"/>
          <p:cNvSpPr txBox="1"/>
          <p:nvPr/>
        </p:nvSpPr>
        <p:spPr>
          <a:xfrm>
            <a:off x="2856319" y="3122766"/>
            <a:ext cx="3696147"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Posicione el cursos sobre las barras para que se muestre la cantidad de días fríos en un cuadro.</a:t>
            </a:r>
          </a:p>
        </p:txBody>
      </p:sp>
      <p:cxnSp>
        <p:nvCxnSpPr>
          <p:cNvPr id="9" name="Straight Arrow Connector 8"/>
          <p:cNvCxnSpPr>
            <a:stCxn id="7" idx="3"/>
          </p:cNvCxnSpPr>
          <p:nvPr/>
        </p:nvCxnSpPr>
        <p:spPr>
          <a:xfrm flipV="1">
            <a:off x="6552466" y="3355942"/>
            <a:ext cx="574198" cy="13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07725" y="2575088"/>
            <a:ext cx="1902642"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Para imprimir o guardar la imagen haga clic.</a:t>
            </a:r>
          </a:p>
        </p:txBody>
      </p:sp>
      <p:sp>
        <p:nvSpPr>
          <p:cNvPr id="13" name="Rectangle 12"/>
          <p:cNvSpPr/>
          <p:nvPr/>
        </p:nvSpPr>
        <p:spPr>
          <a:xfrm>
            <a:off x="8715346" y="2705492"/>
            <a:ext cx="282073" cy="2262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angle 11"/>
          <p:cNvSpPr/>
          <p:nvPr/>
        </p:nvSpPr>
        <p:spPr>
          <a:xfrm>
            <a:off x="4972727" y="721189"/>
            <a:ext cx="3802644" cy="261610"/>
          </a:xfrm>
          <a:prstGeom prst="rect">
            <a:avLst/>
          </a:prstGeom>
        </p:spPr>
        <p:txBody>
          <a:bodyPr wrap="none">
            <a:spAutoFit/>
          </a:bodyPr>
          <a:lstStyle/>
          <a:p>
            <a:r>
              <a:rPr lang="es-MX" sz="1100" i="1" dirty="0">
                <a:solidFill>
                  <a:schemeClr val="tx2">
                    <a:lumMod val="50000"/>
                  </a:schemeClr>
                </a:solidFill>
              </a:rPr>
              <a:t>http://www.siafeson.com/remas/index.php/indices/dias/frio</a:t>
            </a:r>
          </a:p>
        </p:txBody>
      </p:sp>
    </p:spTree>
    <p:extLst>
      <p:ext uri="{BB962C8B-B14F-4D97-AF65-F5344CB8AC3E}">
        <p14:creationId xmlns:p14="http://schemas.microsoft.com/office/powerpoint/2010/main" val="3428957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3122" y="1838466"/>
            <a:ext cx="8918448" cy="4271010"/>
          </a:xfrm>
          <a:prstGeom prst="rect">
            <a:avLst/>
          </a:prstGeom>
        </p:spPr>
      </p:pic>
      <p:sp>
        <p:nvSpPr>
          <p:cNvPr id="2" name="Title 1"/>
          <p:cNvSpPr>
            <a:spLocks noGrp="1"/>
          </p:cNvSpPr>
          <p:nvPr>
            <p:ph type="title"/>
          </p:nvPr>
        </p:nvSpPr>
        <p:spPr>
          <a:xfrm>
            <a:off x="472487" y="207387"/>
            <a:ext cx="4947925" cy="793157"/>
          </a:xfrm>
        </p:spPr>
        <p:txBody>
          <a:bodyPr/>
          <a:lstStyle/>
          <a:p>
            <a:r>
              <a:rPr lang="es-MX" dirty="0" smtClean="0"/>
              <a:t>Índices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Días frío</a:t>
            </a:r>
            <a:r>
              <a:rPr lang="es-MX" dirty="0" smtClean="0"/>
              <a:t>  </a:t>
            </a:r>
            <a:endParaRPr lang="es-MX" sz="1400" b="0" i="1" dirty="0">
              <a:solidFill>
                <a:schemeClr val="tx2">
                  <a:lumMod val="50000"/>
                </a:schemeClr>
              </a:solidFill>
            </a:endParaRPr>
          </a:p>
        </p:txBody>
      </p:sp>
      <p:sp>
        <p:nvSpPr>
          <p:cNvPr id="7" name="TextBox 6"/>
          <p:cNvSpPr txBox="1"/>
          <p:nvPr/>
        </p:nvSpPr>
        <p:spPr>
          <a:xfrm>
            <a:off x="1253762" y="1425941"/>
            <a:ext cx="3696147"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b="1" dirty="0" smtClean="0">
                <a:solidFill>
                  <a:schemeClr val="bg2">
                    <a:lumMod val="75000"/>
                  </a:schemeClr>
                </a:solidFill>
                <a:latin typeface="Source Sans Pro" panose="020B0604020202020204" charset="0"/>
              </a:rPr>
              <a:t>Cambie la lista de estaciones de la Tabla</a:t>
            </a:r>
            <a:r>
              <a:rPr lang="es-MX" sz="1300" dirty="0" smtClean="0">
                <a:latin typeface="Source Sans Pro" panose="020B0604020202020204" charset="0"/>
              </a:rPr>
              <a:t>.</a:t>
            </a:r>
          </a:p>
          <a:p>
            <a:pPr algn="just"/>
            <a:r>
              <a:rPr lang="es-MX" sz="1300" dirty="0" smtClean="0">
                <a:latin typeface="Source Sans Pro" panose="020B0604020202020204" charset="0"/>
              </a:rPr>
              <a:t>Filtre por Municipio, DDR o Zona agrícola</a:t>
            </a:r>
          </a:p>
        </p:txBody>
      </p:sp>
      <p:sp>
        <p:nvSpPr>
          <p:cNvPr id="9" name="TextBox 8"/>
          <p:cNvSpPr txBox="1"/>
          <p:nvPr/>
        </p:nvSpPr>
        <p:spPr>
          <a:xfrm>
            <a:off x="1948014" y="4376530"/>
            <a:ext cx="2162913" cy="8925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Haga clic en el nombre de una estación para ver una gráfica comparativa de días frío exclusiva de la estación.</a:t>
            </a:r>
          </a:p>
        </p:txBody>
      </p:sp>
      <p:sp>
        <p:nvSpPr>
          <p:cNvPr id="10" name="TextBox 9"/>
          <p:cNvSpPr txBox="1"/>
          <p:nvPr/>
        </p:nvSpPr>
        <p:spPr>
          <a:xfrm>
            <a:off x="4572346" y="6177579"/>
            <a:ext cx="4348011"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Encuentre de manera rápida cualquier estación en la tabla. Teclee el nombre de la estación en la barra Buscar y listo.</a:t>
            </a:r>
          </a:p>
        </p:txBody>
      </p:sp>
      <p:sp>
        <p:nvSpPr>
          <p:cNvPr id="12" name="Rectangle 11"/>
          <p:cNvSpPr/>
          <p:nvPr/>
        </p:nvSpPr>
        <p:spPr>
          <a:xfrm>
            <a:off x="4972727" y="721189"/>
            <a:ext cx="3802644" cy="261610"/>
          </a:xfrm>
          <a:prstGeom prst="rect">
            <a:avLst/>
          </a:prstGeom>
        </p:spPr>
        <p:txBody>
          <a:bodyPr wrap="none">
            <a:spAutoFit/>
          </a:bodyPr>
          <a:lstStyle/>
          <a:p>
            <a:r>
              <a:rPr lang="es-MX" sz="1100" i="1" dirty="0">
                <a:solidFill>
                  <a:schemeClr val="tx2">
                    <a:lumMod val="50000"/>
                  </a:schemeClr>
                </a:solidFill>
              </a:rPr>
              <a:t>http://www.siafeson.com/remas/index.php/indices/dias/frio</a:t>
            </a:r>
          </a:p>
        </p:txBody>
      </p:sp>
    </p:spTree>
    <p:extLst>
      <p:ext uri="{BB962C8B-B14F-4D97-AF65-F5344CB8AC3E}">
        <p14:creationId xmlns:p14="http://schemas.microsoft.com/office/powerpoint/2010/main" val="40205185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Índices </a:t>
            </a:r>
            <a:r>
              <a:rPr lang="en" sz="1400" dirty="0">
                <a:solidFill>
                  <a:schemeClr val="tx2">
                    <a:lumMod val="90000"/>
                  </a:schemeClr>
                </a:solidFill>
              </a:rPr>
              <a:t>👉</a:t>
            </a:r>
            <a:r>
              <a:rPr lang="en" dirty="0">
                <a:solidFill>
                  <a:schemeClr val="tx2">
                    <a:lumMod val="90000"/>
                  </a:schemeClr>
                </a:solidFill>
              </a:rPr>
              <a:t>  </a:t>
            </a:r>
            <a:r>
              <a:rPr lang="es-MX" dirty="0" smtClean="0">
                <a:solidFill>
                  <a:schemeClr val="tx2">
                    <a:lumMod val="50000"/>
                  </a:schemeClr>
                </a:solidFill>
              </a:rPr>
              <a:t>Días frío</a:t>
            </a:r>
            <a:r>
              <a:rPr lang="es-MX" dirty="0" smtClean="0"/>
              <a:t>  </a:t>
            </a:r>
            <a:endParaRPr lang="es-MX" sz="1400" b="0" i="1" dirty="0">
              <a:solidFill>
                <a:schemeClr val="tx2">
                  <a:lumMod val="50000"/>
                </a:schemeClr>
              </a:solidFill>
            </a:endParaRPr>
          </a:p>
        </p:txBody>
      </p:sp>
      <p:pic>
        <p:nvPicPr>
          <p:cNvPr id="3" name="Picture 2"/>
          <p:cNvPicPr>
            <a:picLocks noChangeAspect="1"/>
          </p:cNvPicPr>
          <p:nvPr/>
        </p:nvPicPr>
        <p:blipFill>
          <a:blip r:embed="rId2"/>
          <a:stretch>
            <a:fillRect/>
          </a:stretch>
        </p:blipFill>
        <p:spPr>
          <a:xfrm>
            <a:off x="110101" y="2523636"/>
            <a:ext cx="8947404" cy="2634996"/>
          </a:xfrm>
          <a:prstGeom prst="rect">
            <a:avLst/>
          </a:prstGeom>
          <a:ln>
            <a:solidFill>
              <a:schemeClr val="bg2">
                <a:lumMod val="40000"/>
                <a:lumOff val="60000"/>
              </a:schemeClr>
            </a:solidFill>
          </a:ln>
        </p:spPr>
      </p:pic>
      <p:sp>
        <p:nvSpPr>
          <p:cNvPr id="4" name="TextBox 3"/>
          <p:cNvSpPr txBox="1"/>
          <p:nvPr/>
        </p:nvSpPr>
        <p:spPr>
          <a:xfrm>
            <a:off x="381000" y="1662396"/>
            <a:ext cx="8391525"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Al dar clic sobre el nombre de una estación en la tabla, se abrirá una ventana con la gráfica comparativa de días frío de la estación, también tiene la posibilidad de desactivar años e imprimir o guardar la imagen. </a:t>
            </a:r>
          </a:p>
        </p:txBody>
      </p:sp>
      <p:sp>
        <p:nvSpPr>
          <p:cNvPr id="5" name="Rectangle 4"/>
          <p:cNvSpPr/>
          <p:nvPr/>
        </p:nvSpPr>
        <p:spPr>
          <a:xfrm>
            <a:off x="4972727" y="721189"/>
            <a:ext cx="3802644" cy="261610"/>
          </a:xfrm>
          <a:prstGeom prst="rect">
            <a:avLst/>
          </a:prstGeom>
        </p:spPr>
        <p:txBody>
          <a:bodyPr wrap="none">
            <a:spAutoFit/>
          </a:bodyPr>
          <a:lstStyle/>
          <a:p>
            <a:r>
              <a:rPr lang="es-MX" sz="1100" i="1" dirty="0">
                <a:solidFill>
                  <a:schemeClr val="tx2">
                    <a:lumMod val="50000"/>
                  </a:schemeClr>
                </a:solidFill>
              </a:rPr>
              <a:t>http://www.siafeson.com/remas/index.php/indices/dias/frio</a:t>
            </a:r>
          </a:p>
        </p:txBody>
      </p:sp>
    </p:spTree>
    <p:extLst>
      <p:ext uri="{BB962C8B-B14F-4D97-AF65-F5344CB8AC3E}">
        <p14:creationId xmlns:p14="http://schemas.microsoft.com/office/powerpoint/2010/main" val="13253253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0797" y="3963506"/>
            <a:ext cx="3815400" cy="1453593"/>
          </a:xfrm>
        </p:spPr>
        <p:txBody>
          <a:bodyPr/>
          <a:lstStyle/>
          <a:p>
            <a:pPr>
              <a:buClr>
                <a:srgbClr val="FFFF00"/>
              </a:buClr>
            </a:pPr>
            <a:r>
              <a:rPr lang="en" dirty="0" smtClean="0">
                <a:solidFill>
                  <a:srgbClr val="2F3848"/>
                </a:solidFill>
              </a:rPr>
              <a:t>Consulte </a:t>
            </a:r>
            <a:r>
              <a:rPr lang="en" dirty="0">
                <a:solidFill>
                  <a:srgbClr val="2F3848"/>
                </a:solidFill>
              </a:rPr>
              <a:t>los datos de los últimos días de cualquiera de las estaciones </a:t>
            </a:r>
            <a:r>
              <a:rPr lang="en" dirty="0" smtClean="0">
                <a:solidFill>
                  <a:srgbClr val="2F3848"/>
                </a:solidFill>
              </a:rPr>
              <a:t>REMAS.</a:t>
            </a:r>
            <a:endParaRPr lang="es-MX" dirty="0">
              <a:solidFill>
                <a:schemeClr val="tx2">
                  <a:lumMod val="25000"/>
                </a:schemeClr>
              </a:solidFill>
            </a:endParaRPr>
          </a:p>
        </p:txBody>
      </p:sp>
      <p:sp>
        <p:nvSpPr>
          <p:cNvPr id="4" name="Shape 96"/>
          <p:cNvSpPr txBox="1">
            <a:spLocks noGrp="1"/>
          </p:cNvSpPr>
          <p:nvPr>
            <p:ph type="ctrTitle"/>
          </p:nvPr>
        </p:nvSpPr>
        <p:spPr>
          <a:xfrm>
            <a:off x="665225" y="2018025"/>
            <a:ext cx="4927500" cy="1546500"/>
          </a:xfrm>
          <a:prstGeom prst="rect">
            <a:avLst/>
          </a:prstGeom>
        </p:spPr>
        <p:txBody>
          <a:bodyPr wrap="square" lIns="91425" tIns="91425" rIns="91425" bIns="91425" anchor="b" anchorCtr="0">
            <a:noAutofit/>
          </a:bodyPr>
          <a:lstStyle/>
          <a:p>
            <a:pPr marL="0" lvl="0" indent="0" rtl="0">
              <a:spcBef>
                <a:spcPts val="0"/>
              </a:spcBef>
              <a:buNone/>
            </a:pPr>
            <a:r>
              <a:rPr lang="en" dirty="0">
                <a:solidFill>
                  <a:srgbClr val="2F3848"/>
                </a:solidFill>
              </a:rPr>
              <a:t>5</a:t>
            </a:r>
            <a:r>
              <a:rPr lang="en" dirty="0" smtClean="0">
                <a:solidFill>
                  <a:srgbClr val="2F3848"/>
                </a:solidFill>
              </a:rPr>
              <a:t>.</a:t>
            </a:r>
            <a:endParaRPr lang="en" dirty="0">
              <a:solidFill>
                <a:srgbClr val="2F3848"/>
              </a:solidFill>
            </a:endParaRPr>
          </a:p>
          <a:p>
            <a:pPr marL="0" lvl="0" indent="0" rtl="0">
              <a:spcBef>
                <a:spcPts val="0"/>
              </a:spcBef>
              <a:buNone/>
            </a:pPr>
            <a:r>
              <a:rPr lang="en" dirty="0" smtClean="0"/>
              <a:t>Estaciones</a:t>
            </a:r>
            <a:endParaRPr lang="en" dirty="0"/>
          </a:p>
        </p:txBody>
      </p:sp>
      <p:pic>
        <p:nvPicPr>
          <p:cNvPr id="6"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9615" y="287587"/>
            <a:ext cx="347904" cy="433945"/>
          </a:xfrm>
          <a:prstGeom prst="rect">
            <a:avLst/>
          </a:prstGeom>
        </p:spPr>
      </p:pic>
      <p:pic>
        <p:nvPicPr>
          <p:cNvPr id="7"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355" y="299215"/>
            <a:ext cx="381573" cy="437686"/>
          </a:xfrm>
          <a:prstGeom prst="rect">
            <a:avLst/>
          </a:prstGeom>
        </p:spPr>
      </p:pic>
      <p:pic>
        <p:nvPicPr>
          <p:cNvPr id="8"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38" y="414727"/>
            <a:ext cx="732741" cy="322174"/>
          </a:xfrm>
          <a:prstGeom prst="rect">
            <a:avLst/>
          </a:prstGeom>
        </p:spPr>
      </p:pic>
    </p:spTree>
    <p:extLst>
      <p:ext uri="{BB962C8B-B14F-4D97-AF65-F5344CB8AC3E}">
        <p14:creationId xmlns:p14="http://schemas.microsoft.com/office/powerpoint/2010/main" val="40122997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0040" y="1728796"/>
            <a:ext cx="8534781" cy="4915281"/>
          </a:xfrm>
          <a:prstGeom prst="rect">
            <a:avLst/>
          </a:prstGeom>
        </p:spPr>
      </p:pic>
      <p:sp>
        <p:nvSpPr>
          <p:cNvPr id="4" name="Rectangle 3"/>
          <p:cNvSpPr/>
          <p:nvPr/>
        </p:nvSpPr>
        <p:spPr>
          <a:xfrm>
            <a:off x="4315502" y="721189"/>
            <a:ext cx="4447051" cy="261610"/>
          </a:xfrm>
          <a:prstGeom prst="rect">
            <a:avLst/>
          </a:prstGeom>
        </p:spPr>
        <p:txBody>
          <a:bodyPr wrap="none">
            <a:spAutoFit/>
          </a:bodyPr>
          <a:lstStyle/>
          <a:p>
            <a:r>
              <a:rPr lang="es-MX" sz="1100" i="1" dirty="0">
                <a:solidFill>
                  <a:schemeClr val="tx2">
                    <a:lumMod val="50000"/>
                  </a:schemeClr>
                </a:solidFill>
              </a:rPr>
              <a:t>http://www.siafeson.com/remas/index.php/estacionglobal/estaciones</a:t>
            </a:r>
          </a:p>
        </p:txBody>
      </p:sp>
      <p:sp>
        <p:nvSpPr>
          <p:cNvPr id="5" name="Title 1"/>
          <p:cNvSpPr>
            <a:spLocks noGrp="1"/>
          </p:cNvSpPr>
          <p:nvPr>
            <p:ph type="title"/>
          </p:nvPr>
        </p:nvSpPr>
        <p:spPr>
          <a:xfrm>
            <a:off x="472487" y="207387"/>
            <a:ext cx="4947925" cy="793157"/>
          </a:xfrm>
        </p:spPr>
        <p:txBody>
          <a:bodyPr/>
          <a:lstStyle/>
          <a:p>
            <a:r>
              <a:rPr lang="es-MX" dirty="0" smtClean="0"/>
              <a:t>Estaciones </a:t>
            </a:r>
            <a:endParaRPr lang="es-MX" sz="1400" b="0" i="1" dirty="0">
              <a:solidFill>
                <a:schemeClr val="tx2">
                  <a:lumMod val="50000"/>
                </a:schemeClr>
              </a:solidFill>
            </a:endParaRPr>
          </a:p>
        </p:txBody>
      </p:sp>
      <p:sp>
        <p:nvSpPr>
          <p:cNvPr id="6" name="TextBox 5"/>
          <p:cNvSpPr txBox="1"/>
          <p:nvPr/>
        </p:nvSpPr>
        <p:spPr>
          <a:xfrm>
            <a:off x="3119589" y="3307964"/>
            <a:ext cx="3347886" cy="8925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Haga clic sobre el nombre de la zona agrícola de interés para desplegar la lista de estaciones de la zona y luego haga clic en el botón de la estación que desee.</a:t>
            </a:r>
          </a:p>
        </p:txBody>
      </p:sp>
    </p:spTree>
    <p:extLst>
      <p:ext uri="{BB962C8B-B14F-4D97-AF65-F5344CB8AC3E}">
        <p14:creationId xmlns:p14="http://schemas.microsoft.com/office/powerpoint/2010/main" val="35716518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5502" y="721189"/>
            <a:ext cx="4447051" cy="261610"/>
          </a:xfrm>
          <a:prstGeom prst="rect">
            <a:avLst/>
          </a:prstGeom>
        </p:spPr>
        <p:txBody>
          <a:bodyPr wrap="none">
            <a:spAutoFit/>
          </a:bodyPr>
          <a:lstStyle/>
          <a:p>
            <a:r>
              <a:rPr lang="es-MX" sz="1100" i="1" dirty="0">
                <a:solidFill>
                  <a:schemeClr val="tx2">
                    <a:lumMod val="50000"/>
                  </a:schemeClr>
                </a:solidFill>
              </a:rPr>
              <a:t>http://www.siafeson.com/remas/index.php/estacionglobal/estaciones</a:t>
            </a:r>
          </a:p>
        </p:txBody>
      </p:sp>
      <p:sp>
        <p:nvSpPr>
          <p:cNvPr id="5" name="Title 1"/>
          <p:cNvSpPr>
            <a:spLocks noGrp="1"/>
          </p:cNvSpPr>
          <p:nvPr>
            <p:ph type="title"/>
          </p:nvPr>
        </p:nvSpPr>
        <p:spPr>
          <a:xfrm>
            <a:off x="472487" y="207387"/>
            <a:ext cx="4947925" cy="793157"/>
          </a:xfrm>
        </p:spPr>
        <p:txBody>
          <a:bodyPr/>
          <a:lstStyle/>
          <a:p>
            <a:r>
              <a:rPr lang="es-MX" dirty="0" smtClean="0"/>
              <a:t>Estaciones </a:t>
            </a:r>
            <a:r>
              <a:rPr lang="es-MX" sz="1400" i="1" dirty="0" smtClean="0">
                <a:solidFill>
                  <a:schemeClr val="tx2">
                    <a:lumMod val="75000"/>
                  </a:schemeClr>
                </a:solidFill>
              </a:rPr>
              <a:t>Reporte por estación</a:t>
            </a:r>
            <a:endParaRPr lang="es-MX" sz="1400" b="0" i="1" dirty="0">
              <a:solidFill>
                <a:schemeClr val="tx2">
                  <a:lumMod val="50000"/>
                </a:schemeClr>
              </a:solidFill>
            </a:endParaRPr>
          </a:p>
        </p:txBody>
      </p:sp>
      <p:pic>
        <p:nvPicPr>
          <p:cNvPr id="6" name="Picture 5"/>
          <p:cNvPicPr>
            <a:picLocks noChangeAspect="1"/>
          </p:cNvPicPr>
          <p:nvPr/>
        </p:nvPicPr>
        <p:blipFill>
          <a:blip r:embed="rId2"/>
          <a:stretch>
            <a:fillRect/>
          </a:stretch>
        </p:blipFill>
        <p:spPr>
          <a:xfrm>
            <a:off x="254889" y="1847722"/>
            <a:ext cx="8629650" cy="4957763"/>
          </a:xfrm>
          <a:prstGeom prst="rect">
            <a:avLst/>
          </a:prstGeom>
          <a:ln>
            <a:solidFill>
              <a:schemeClr val="bg2">
                <a:lumMod val="60000"/>
                <a:lumOff val="40000"/>
              </a:schemeClr>
            </a:solidFill>
          </a:ln>
        </p:spPr>
      </p:pic>
      <p:sp>
        <p:nvSpPr>
          <p:cNvPr id="8" name="TextBox 7"/>
          <p:cNvSpPr txBox="1"/>
          <p:nvPr/>
        </p:nvSpPr>
        <p:spPr>
          <a:xfrm>
            <a:off x="5122164" y="5193728"/>
            <a:ext cx="3316986" cy="29238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latin typeface="Source Sans Pro" panose="020B0604020202020204" charset="0"/>
              </a:rPr>
              <a:t>En el eje Y se muestran el año-mes-día -hora. </a:t>
            </a:r>
          </a:p>
        </p:txBody>
      </p:sp>
      <p:sp>
        <p:nvSpPr>
          <p:cNvPr id="9" name="TextBox 8"/>
          <p:cNvSpPr txBox="1"/>
          <p:nvPr/>
        </p:nvSpPr>
        <p:spPr>
          <a:xfrm>
            <a:off x="3714293" y="2631503"/>
            <a:ext cx="3229431"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latin typeface="Source Sans Pro" panose="020B0604020202020204" charset="0"/>
              </a:rPr>
              <a:t>Posicione el cursor sobre cualquier parte de la línea para ver el valor y la fecha del momento.</a:t>
            </a:r>
          </a:p>
        </p:txBody>
      </p:sp>
      <p:sp>
        <p:nvSpPr>
          <p:cNvPr id="11" name="Shape 81"/>
          <p:cNvSpPr txBox="1"/>
          <p:nvPr/>
        </p:nvSpPr>
        <p:spPr>
          <a:xfrm>
            <a:off x="169165" y="1246161"/>
            <a:ext cx="8803386" cy="572986"/>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500" b="1" dirty="0" smtClean="0">
                <a:solidFill>
                  <a:srgbClr val="F05768"/>
                </a:solidFill>
                <a:latin typeface="Source Sans Pro"/>
                <a:ea typeface="Source Sans Pro"/>
                <a:cs typeface="Source Sans Pro"/>
                <a:sym typeface="Source Sans Pro"/>
              </a:rPr>
              <a:t>Reporte por estación  </a:t>
            </a:r>
            <a:r>
              <a:rPr lang="es-MX" sz="1300" dirty="0" smtClean="0">
                <a:latin typeface="Source Sans Pro" panose="020B0604020202020204" charset="0"/>
              </a:rPr>
              <a:t>Al </a:t>
            </a:r>
            <a:r>
              <a:rPr lang="es-MX" sz="1300" dirty="0">
                <a:latin typeface="Source Sans Pro" panose="020B0604020202020204" charset="0"/>
              </a:rPr>
              <a:t>dar clic sobre el botón de la estación se abrirá una nueva ventana y lo primero en aparecer es una gráfica que muestra los registros de temperatura de los últimos cinco días.</a:t>
            </a:r>
            <a:endParaRPr lang="en" sz="1300" dirty="0" smtClean="0">
              <a:solidFill>
                <a:srgbClr val="2F3848"/>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407950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70562" y="149597"/>
            <a:ext cx="7457104" cy="973500"/>
          </a:xfrm>
          <a:prstGeom prst="rect">
            <a:avLst/>
          </a:prstGeom>
          <a:ln>
            <a:noFill/>
          </a:ln>
        </p:spPr>
        <p:txBody>
          <a:bodyPr wrap="square" lIns="91425" tIns="91425" rIns="91425" bIns="91425" anchor="ctr" anchorCtr="0">
            <a:noAutofit/>
          </a:bodyPr>
          <a:lstStyle/>
          <a:p>
            <a:r>
              <a:rPr lang="en" dirty="0" smtClean="0"/>
              <a:t>Inicio</a:t>
            </a:r>
            <a:endParaRPr lang="en" sz="1100" b="0" i="1" dirty="0">
              <a:solidFill>
                <a:schemeClr val="bg2">
                  <a:lumMod val="50000"/>
                </a:schemeClr>
              </a:solidFill>
              <a:latin typeface="+mj-lt"/>
            </a:endParaRPr>
          </a:p>
        </p:txBody>
      </p:sp>
      <p:pic>
        <p:nvPicPr>
          <p:cNvPr id="6" name="Picture 5"/>
          <p:cNvPicPr>
            <a:picLocks noChangeAspect="1"/>
          </p:cNvPicPr>
          <p:nvPr/>
        </p:nvPicPr>
        <p:blipFill>
          <a:blip r:embed="rId3"/>
          <a:stretch>
            <a:fillRect/>
          </a:stretch>
        </p:blipFill>
        <p:spPr>
          <a:xfrm>
            <a:off x="5037" y="1727462"/>
            <a:ext cx="9125903" cy="4390644"/>
          </a:xfrm>
          <a:prstGeom prst="rect">
            <a:avLst/>
          </a:prstGeom>
          <a:ln>
            <a:noFill/>
          </a:ln>
        </p:spPr>
        <p:style>
          <a:lnRef idx="2">
            <a:schemeClr val="accent4"/>
          </a:lnRef>
          <a:fillRef idx="1">
            <a:schemeClr val="lt1"/>
          </a:fillRef>
          <a:effectRef idx="0">
            <a:schemeClr val="accent4"/>
          </a:effectRef>
          <a:fontRef idx="minor">
            <a:schemeClr val="dk1"/>
          </a:fontRef>
        </p:style>
      </p:pic>
      <p:sp>
        <p:nvSpPr>
          <p:cNvPr id="81" name="Shape 81"/>
          <p:cNvSpPr txBox="1"/>
          <p:nvPr/>
        </p:nvSpPr>
        <p:spPr>
          <a:xfrm>
            <a:off x="2728524" y="1375284"/>
            <a:ext cx="5849419" cy="609659"/>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marL="0" lvl="0" indent="0" algn="just" rtl="0">
              <a:spcBef>
                <a:spcPts val="600"/>
              </a:spcBef>
              <a:buNone/>
            </a:pPr>
            <a:r>
              <a:rPr lang="en" b="1" dirty="0" smtClean="0">
                <a:solidFill>
                  <a:srgbClr val="F05768"/>
                </a:solidFill>
                <a:latin typeface="Source Sans Pro"/>
                <a:ea typeface="Source Sans Pro"/>
                <a:cs typeface="Source Sans Pro"/>
                <a:sym typeface="Source Sans Pro"/>
              </a:rPr>
              <a:t>Pronóstico de su localidad. </a:t>
            </a:r>
            <a:r>
              <a:rPr lang="en" dirty="0" smtClean="0">
                <a:solidFill>
                  <a:srgbClr val="2F3848"/>
                </a:solidFill>
                <a:latin typeface="Source Sans Pro"/>
                <a:ea typeface="Source Sans Pro"/>
                <a:cs typeface="Source Sans Pro"/>
                <a:sym typeface="Source Sans Pro"/>
              </a:rPr>
              <a:t>Se muestra el pronóstico de temperaturas máximas y mínimas a cinco días.</a:t>
            </a:r>
            <a:endParaRPr dirty="0">
              <a:solidFill>
                <a:srgbClr val="2F3848"/>
              </a:solidFill>
              <a:latin typeface="Source Sans Pro"/>
              <a:ea typeface="Source Sans Pro"/>
              <a:cs typeface="Source Sans Pro"/>
              <a:sym typeface="Source Sans Pro"/>
            </a:endParaRPr>
          </a:p>
        </p:txBody>
      </p:sp>
      <p:sp>
        <p:nvSpPr>
          <p:cNvPr id="83" name="Shape 83"/>
          <p:cNvSpPr txBox="1"/>
          <p:nvPr/>
        </p:nvSpPr>
        <p:spPr>
          <a:xfrm>
            <a:off x="1688123" y="6017626"/>
            <a:ext cx="6991769" cy="651003"/>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t" anchorCtr="0">
            <a:noAutofit/>
          </a:bodyPr>
          <a:lstStyle/>
          <a:p>
            <a:pPr marL="0" lvl="0" indent="0" algn="just" rtl="0">
              <a:spcBef>
                <a:spcPts val="1000"/>
              </a:spcBef>
              <a:spcAft>
                <a:spcPts val="1000"/>
              </a:spcAft>
              <a:buNone/>
            </a:pPr>
            <a:r>
              <a:rPr lang="en" dirty="0" smtClean="0">
                <a:solidFill>
                  <a:srgbClr val="2F3848"/>
                </a:solidFill>
                <a:latin typeface="Source Sans Pro"/>
                <a:ea typeface="Source Sans Pro"/>
                <a:cs typeface="Source Sans Pro"/>
                <a:sym typeface="Source Sans Pro"/>
              </a:rPr>
              <a:t>Se muestran los registros </a:t>
            </a:r>
            <a:r>
              <a:rPr lang="en" b="1" dirty="0" smtClean="0">
                <a:solidFill>
                  <a:srgbClr val="2F3848"/>
                </a:solidFill>
                <a:latin typeface="Source Sans Pro"/>
                <a:ea typeface="Source Sans Pro"/>
                <a:cs typeface="Source Sans Pro"/>
                <a:sym typeface="Source Sans Pro"/>
              </a:rPr>
              <a:t>diarios</a:t>
            </a:r>
            <a:r>
              <a:rPr lang="en" dirty="0" smtClean="0">
                <a:solidFill>
                  <a:srgbClr val="2F3848"/>
                </a:solidFill>
                <a:latin typeface="Source Sans Pro"/>
                <a:ea typeface="Source Sans Pro"/>
                <a:cs typeface="Source Sans Pro"/>
                <a:sym typeface="Source Sans Pro"/>
              </a:rPr>
              <a:t> de temperatura máxima, temperatura mínima y mayor acumulado de lluvia del estado de </a:t>
            </a:r>
            <a:r>
              <a:rPr lang="en" b="1" dirty="0" smtClean="0">
                <a:solidFill>
                  <a:srgbClr val="2F3848"/>
                </a:solidFill>
                <a:latin typeface="Source Sans Pro"/>
                <a:ea typeface="Source Sans Pro"/>
                <a:cs typeface="Source Sans Pro"/>
                <a:sym typeface="Source Sans Pro"/>
              </a:rPr>
              <a:t>Sonora</a:t>
            </a:r>
            <a:r>
              <a:rPr lang="en" dirty="0" smtClean="0">
                <a:solidFill>
                  <a:srgbClr val="2F3848"/>
                </a:solidFill>
                <a:latin typeface="Source Sans Pro"/>
                <a:ea typeface="Source Sans Pro"/>
                <a:cs typeface="Source Sans Pro"/>
                <a:sym typeface="Source Sans Pro"/>
              </a:rPr>
              <a:t>. </a:t>
            </a:r>
            <a:endParaRPr lang="en" dirty="0">
              <a:solidFill>
                <a:srgbClr val="2F3848"/>
              </a:solidFill>
              <a:latin typeface="Source Sans Pro"/>
              <a:ea typeface="Source Sans Pro"/>
              <a:cs typeface="Source Sans Pro"/>
              <a:sym typeface="Source Sans Pro"/>
            </a:endParaRPr>
          </a:p>
          <a:p>
            <a:pPr marL="0" lvl="0" indent="0" rtl="0">
              <a:spcBef>
                <a:spcPts val="1000"/>
              </a:spcBef>
              <a:spcAft>
                <a:spcPts val="1000"/>
              </a:spcAft>
              <a:buNone/>
            </a:pPr>
            <a:endParaRPr dirty="0">
              <a:solidFill>
                <a:srgbClr val="2F3848"/>
              </a:solidFill>
              <a:latin typeface="Source Sans Pro"/>
              <a:ea typeface="Source Sans Pro"/>
              <a:cs typeface="Source Sans Pro"/>
              <a:sym typeface="Source Sans Pro"/>
            </a:endParaRPr>
          </a:p>
          <a:p>
            <a:pPr marL="0" lvl="0" indent="0" rtl="0">
              <a:spcBef>
                <a:spcPts val="1000"/>
              </a:spcBef>
              <a:spcAft>
                <a:spcPts val="1000"/>
              </a:spcAft>
              <a:buNone/>
            </a:pPr>
            <a:endParaRPr dirty="0">
              <a:solidFill>
                <a:srgbClr val="2F3848"/>
              </a:solidFill>
              <a:latin typeface="Source Sans Pro"/>
              <a:ea typeface="Source Sans Pro"/>
              <a:cs typeface="Source Sans Pro"/>
              <a:sym typeface="Source Sans Pro"/>
            </a:endParaRPr>
          </a:p>
        </p:txBody>
      </p:sp>
      <p:sp>
        <p:nvSpPr>
          <p:cNvPr id="7" name="Shape 83"/>
          <p:cNvSpPr txBox="1"/>
          <p:nvPr/>
        </p:nvSpPr>
        <p:spPr>
          <a:xfrm>
            <a:off x="1286998" y="1402266"/>
            <a:ext cx="1107028" cy="807534"/>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t" anchorCtr="0">
            <a:noAutofit/>
          </a:bodyPr>
          <a:lstStyle/>
          <a:p>
            <a:pPr marL="0" lvl="0" indent="0" algn="just" rtl="0">
              <a:spcBef>
                <a:spcPts val="1000"/>
              </a:spcBef>
              <a:spcAft>
                <a:spcPts val="1000"/>
              </a:spcAft>
              <a:buNone/>
            </a:pPr>
            <a:r>
              <a:rPr lang="en" dirty="0" smtClean="0">
                <a:solidFill>
                  <a:srgbClr val="2F3848"/>
                </a:solidFill>
                <a:latin typeface="Source Sans Pro"/>
                <a:ea typeface="Source Sans Pro"/>
                <a:cs typeface="Source Sans Pro"/>
                <a:sym typeface="Source Sans Pro"/>
              </a:rPr>
              <a:t>Botón para contraer el menu.</a:t>
            </a:r>
            <a:endParaRPr lang="en" dirty="0">
              <a:solidFill>
                <a:srgbClr val="2F3848"/>
              </a:solidFill>
              <a:latin typeface="Source Sans Pro"/>
              <a:ea typeface="Source Sans Pro"/>
              <a:cs typeface="Source Sans Pro"/>
              <a:sym typeface="Source Sans Pro"/>
            </a:endParaRPr>
          </a:p>
          <a:p>
            <a:pPr marL="0" lvl="0" indent="0" rtl="0">
              <a:spcBef>
                <a:spcPts val="1000"/>
              </a:spcBef>
              <a:spcAft>
                <a:spcPts val="1000"/>
              </a:spcAft>
              <a:buNone/>
            </a:pPr>
            <a:endParaRPr dirty="0">
              <a:solidFill>
                <a:srgbClr val="2F3848"/>
              </a:solidFill>
              <a:latin typeface="Source Sans Pro"/>
              <a:ea typeface="Source Sans Pro"/>
              <a:cs typeface="Source Sans Pro"/>
              <a:sym typeface="Source Sans Pro"/>
            </a:endParaRPr>
          </a:p>
          <a:p>
            <a:pPr marL="0" lvl="0" indent="0" rtl="0">
              <a:spcBef>
                <a:spcPts val="1000"/>
              </a:spcBef>
              <a:spcAft>
                <a:spcPts val="1000"/>
              </a:spcAft>
              <a:buNone/>
            </a:pPr>
            <a:endParaRPr dirty="0">
              <a:solidFill>
                <a:srgbClr val="2F3848"/>
              </a:solidFill>
              <a:latin typeface="Source Sans Pro"/>
              <a:ea typeface="Source Sans Pro"/>
              <a:cs typeface="Source Sans Pro"/>
              <a:sym typeface="Source Sans Pro"/>
            </a:endParaRPr>
          </a:p>
        </p:txBody>
      </p:sp>
      <p:sp>
        <p:nvSpPr>
          <p:cNvPr id="8" name="Rectangle 7"/>
          <p:cNvSpPr/>
          <p:nvPr/>
        </p:nvSpPr>
        <p:spPr>
          <a:xfrm>
            <a:off x="876299" y="1652055"/>
            <a:ext cx="285751" cy="256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angle 8"/>
          <p:cNvSpPr/>
          <p:nvPr/>
        </p:nvSpPr>
        <p:spPr>
          <a:xfrm>
            <a:off x="5995142" y="721189"/>
            <a:ext cx="2791149" cy="261610"/>
          </a:xfrm>
          <a:prstGeom prst="rect">
            <a:avLst/>
          </a:prstGeom>
        </p:spPr>
        <p:txBody>
          <a:bodyPr wrap="none">
            <a:spAutoFit/>
          </a:bodyPr>
          <a:lstStyle/>
          <a:p>
            <a:r>
              <a:rPr lang="es-MX" sz="1100" i="1" dirty="0">
                <a:solidFill>
                  <a:schemeClr val="tx2">
                    <a:lumMod val="50000"/>
                  </a:schemeClr>
                </a:solidFill>
              </a:rPr>
              <a:t>http://www.siafeson.com/remas/index.php</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5502" y="721189"/>
            <a:ext cx="4447051" cy="261610"/>
          </a:xfrm>
          <a:prstGeom prst="rect">
            <a:avLst/>
          </a:prstGeom>
        </p:spPr>
        <p:txBody>
          <a:bodyPr wrap="none">
            <a:spAutoFit/>
          </a:bodyPr>
          <a:lstStyle/>
          <a:p>
            <a:r>
              <a:rPr lang="es-MX" sz="1100" i="1" dirty="0">
                <a:solidFill>
                  <a:schemeClr val="tx2">
                    <a:lumMod val="50000"/>
                  </a:schemeClr>
                </a:solidFill>
              </a:rPr>
              <a:t>http://www.siafeson.com/remas/index.php/estacionglobal/estaciones</a:t>
            </a:r>
          </a:p>
        </p:txBody>
      </p:sp>
      <p:sp>
        <p:nvSpPr>
          <p:cNvPr id="5" name="Title 1"/>
          <p:cNvSpPr>
            <a:spLocks noGrp="1"/>
          </p:cNvSpPr>
          <p:nvPr>
            <p:ph type="title"/>
          </p:nvPr>
        </p:nvSpPr>
        <p:spPr>
          <a:xfrm>
            <a:off x="472487" y="207387"/>
            <a:ext cx="4947925" cy="793157"/>
          </a:xfrm>
        </p:spPr>
        <p:txBody>
          <a:bodyPr/>
          <a:lstStyle/>
          <a:p>
            <a:r>
              <a:rPr lang="es-MX" dirty="0" smtClean="0"/>
              <a:t>Estaciones </a:t>
            </a:r>
            <a:endParaRPr lang="es-MX" sz="1400" b="0" i="1" dirty="0">
              <a:solidFill>
                <a:schemeClr val="tx2">
                  <a:lumMod val="50000"/>
                </a:schemeClr>
              </a:solidFill>
            </a:endParaRPr>
          </a:p>
        </p:txBody>
      </p:sp>
      <p:pic>
        <p:nvPicPr>
          <p:cNvPr id="6" name="Picture 5"/>
          <p:cNvPicPr>
            <a:picLocks noChangeAspect="1"/>
          </p:cNvPicPr>
          <p:nvPr/>
        </p:nvPicPr>
        <p:blipFill rotWithShape="1">
          <a:blip r:embed="rId2"/>
          <a:srcRect l="326" r="733"/>
          <a:stretch/>
        </p:blipFill>
        <p:spPr>
          <a:xfrm>
            <a:off x="133352" y="1814515"/>
            <a:ext cx="8896568" cy="4789265"/>
          </a:xfrm>
          <a:prstGeom prst="rect">
            <a:avLst/>
          </a:prstGeom>
          <a:ln>
            <a:solidFill>
              <a:schemeClr val="bg2">
                <a:lumMod val="60000"/>
                <a:lumOff val="40000"/>
              </a:schemeClr>
            </a:solidFill>
          </a:ln>
        </p:spPr>
      </p:pic>
      <p:sp>
        <p:nvSpPr>
          <p:cNvPr id="7" name="TextBox 6"/>
          <p:cNvSpPr txBox="1"/>
          <p:nvPr/>
        </p:nvSpPr>
        <p:spPr>
          <a:xfrm>
            <a:off x="257177" y="1563276"/>
            <a:ext cx="4581982"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b="1" dirty="0" smtClean="0">
                <a:solidFill>
                  <a:schemeClr val="bg2">
                    <a:lumMod val="75000"/>
                  </a:schemeClr>
                </a:solidFill>
                <a:latin typeface="Source Sans Pro" panose="020B0604020202020204" charset="0"/>
              </a:rPr>
              <a:t>Modifique la gráfica</a:t>
            </a:r>
            <a:r>
              <a:rPr lang="es-MX" sz="1200" dirty="0" smtClean="0">
                <a:latin typeface="Source Sans Pro" panose="020B0604020202020204" charset="0"/>
              </a:rPr>
              <a:t>. De clic sobre las pestañas para ver gráficas de las distintas variables. En este ejemplo se muestra la rosa de vientos.</a:t>
            </a:r>
          </a:p>
        </p:txBody>
      </p:sp>
      <p:sp>
        <p:nvSpPr>
          <p:cNvPr id="8" name="TextBox 7"/>
          <p:cNvSpPr txBox="1"/>
          <p:nvPr/>
        </p:nvSpPr>
        <p:spPr>
          <a:xfrm>
            <a:off x="6638480" y="1276650"/>
            <a:ext cx="2219323"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latin typeface="Source Sans Pro" panose="020B0604020202020204" charset="0"/>
              </a:rPr>
              <a:t>Descargue los datos de todas las variables a un archivo Excel.</a:t>
            </a:r>
          </a:p>
        </p:txBody>
      </p:sp>
      <p:sp>
        <p:nvSpPr>
          <p:cNvPr id="9" name="TextBox 8"/>
          <p:cNvSpPr txBox="1"/>
          <p:nvPr/>
        </p:nvSpPr>
        <p:spPr>
          <a:xfrm>
            <a:off x="6491402" y="2450581"/>
            <a:ext cx="2305495"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latin typeface="Source Sans Pro" panose="020B0604020202020204" charset="0"/>
              </a:rPr>
              <a:t>Descargue la imagen con un clic.</a:t>
            </a:r>
          </a:p>
        </p:txBody>
      </p:sp>
      <p:sp>
        <p:nvSpPr>
          <p:cNvPr id="10" name="Rectangle 9"/>
          <p:cNvSpPr/>
          <p:nvPr/>
        </p:nvSpPr>
        <p:spPr>
          <a:xfrm>
            <a:off x="8836409" y="2445610"/>
            <a:ext cx="221866" cy="234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881380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5502" y="721189"/>
            <a:ext cx="4447051" cy="261610"/>
          </a:xfrm>
          <a:prstGeom prst="rect">
            <a:avLst/>
          </a:prstGeom>
        </p:spPr>
        <p:txBody>
          <a:bodyPr wrap="none">
            <a:spAutoFit/>
          </a:bodyPr>
          <a:lstStyle/>
          <a:p>
            <a:r>
              <a:rPr lang="es-MX" sz="1100" i="1" dirty="0">
                <a:solidFill>
                  <a:schemeClr val="tx2">
                    <a:lumMod val="50000"/>
                  </a:schemeClr>
                </a:solidFill>
              </a:rPr>
              <a:t>http://www.siafeson.com/remas/index.php/estacionglobal/estaciones</a:t>
            </a:r>
          </a:p>
        </p:txBody>
      </p:sp>
      <p:sp>
        <p:nvSpPr>
          <p:cNvPr id="5" name="Title 1"/>
          <p:cNvSpPr>
            <a:spLocks noGrp="1"/>
          </p:cNvSpPr>
          <p:nvPr>
            <p:ph type="title"/>
          </p:nvPr>
        </p:nvSpPr>
        <p:spPr>
          <a:xfrm>
            <a:off x="472487" y="207387"/>
            <a:ext cx="4947925" cy="793157"/>
          </a:xfrm>
        </p:spPr>
        <p:txBody>
          <a:bodyPr/>
          <a:lstStyle/>
          <a:p>
            <a:r>
              <a:rPr lang="es-MX" dirty="0" smtClean="0"/>
              <a:t>Estaciones </a:t>
            </a:r>
            <a:endParaRPr lang="es-MX" sz="1400" b="0" i="1" dirty="0">
              <a:solidFill>
                <a:schemeClr val="tx2">
                  <a:lumMod val="50000"/>
                </a:schemeClr>
              </a:solidFill>
            </a:endParaRPr>
          </a:p>
        </p:txBody>
      </p:sp>
      <p:pic>
        <p:nvPicPr>
          <p:cNvPr id="2" name="Picture 1"/>
          <p:cNvPicPr>
            <a:picLocks noChangeAspect="1"/>
          </p:cNvPicPr>
          <p:nvPr/>
        </p:nvPicPr>
        <p:blipFill>
          <a:blip r:embed="rId2"/>
          <a:stretch>
            <a:fillRect/>
          </a:stretch>
        </p:blipFill>
        <p:spPr>
          <a:xfrm>
            <a:off x="66681" y="1876437"/>
            <a:ext cx="8991791" cy="4723257"/>
          </a:xfrm>
          <a:prstGeom prst="rect">
            <a:avLst/>
          </a:prstGeom>
          <a:ln>
            <a:solidFill>
              <a:schemeClr val="bg1">
                <a:lumMod val="85000"/>
              </a:schemeClr>
            </a:solidFill>
          </a:ln>
        </p:spPr>
      </p:pic>
      <p:sp>
        <p:nvSpPr>
          <p:cNvPr id="6" name="TextBox 5"/>
          <p:cNvSpPr txBox="1"/>
          <p:nvPr/>
        </p:nvSpPr>
        <p:spPr>
          <a:xfrm>
            <a:off x="990607" y="1485771"/>
            <a:ext cx="7238993" cy="29238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b="1" dirty="0" smtClean="0">
                <a:solidFill>
                  <a:schemeClr val="bg2">
                    <a:lumMod val="75000"/>
                  </a:schemeClr>
                </a:solidFill>
                <a:latin typeface="Source Sans Pro" panose="020B0604020202020204" charset="0"/>
              </a:rPr>
              <a:t>Comparativas</a:t>
            </a:r>
            <a:r>
              <a:rPr lang="es-MX" sz="1300" dirty="0" smtClean="0">
                <a:latin typeface="Source Sans Pro" panose="020B0604020202020204" charset="0"/>
              </a:rPr>
              <a:t>. Debajo de la primera gráfica se presenta una comparativas de las variables entre años.</a:t>
            </a:r>
          </a:p>
        </p:txBody>
      </p:sp>
      <p:sp>
        <p:nvSpPr>
          <p:cNvPr id="7" name="TextBox 6"/>
          <p:cNvSpPr txBox="1"/>
          <p:nvPr/>
        </p:nvSpPr>
        <p:spPr>
          <a:xfrm>
            <a:off x="6438907" y="2007639"/>
            <a:ext cx="2562218"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solidFill>
                  <a:schemeClr val="bg2">
                    <a:lumMod val="75000"/>
                  </a:schemeClr>
                </a:solidFill>
                <a:latin typeface="Source Sans Pro" panose="020B0604020202020204" charset="0"/>
              </a:rPr>
              <a:t>Haga clic sobre las pestañas para cambiar la variable de la gráfica.</a:t>
            </a:r>
            <a:endParaRPr lang="es-MX" sz="1300" dirty="0" smtClean="0">
              <a:latin typeface="Source Sans Pro" panose="020B0604020202020204" charset="0"/>
            </a:endParaRPr>
          </a:p>
        </p:txBody>
      </p:sp>
      <p:sp>
        <p:nvSpPr>
          <p:cNvPr id="8" name="TextBox 7"/>
          <p:cNvSpPr txBox="1"/>
          <p:nvPr/>
        </p:nvSpPr>
        <p:spPr>
          <a:xfrm>
            <a:off x="200029" y="6298882"/>
            <a:ext cx="3219446"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solidFill>
                  <a:schemeClr val="bg2">
                    <a:lumMod val="75000"/>
                  </a:schemeClr>
                </a:solidFill>
                <a:latin typeface="Source Sans Pro" panose="020B0604020202020204" charset="0"/>
              </a:rPr>
              <a:t>Haga clic sobre cualquiera de los años para desactivar o reactivar en la gráfica.</a:t>
            </a:r>
            <a:endParaRPr lang="es-MX" sz="1300" dirty="0" smtClean="0">
              <a:latin typeface="Source Sans Pro" panose="020B0604020202020204" charset="0"/>
            </a:endParaRPr>
          </a:p>
        </p:txBody>
      </p:sp>
    </p:spTree>
    <p:extLst>
      <p:ext uri="{BB962C8B-B14F-4D97-AF65-F5344CB8AC3E}">
        <p14:creationId xmlns:p14="http://schemas.microsoft.com/office/powerpoint/2010/main" val="1530060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5502" y="721189"/>
            <a:ext cx="4447051" cy="261610"/>
          </a:xfrm>
          <a:prstGeom prst="rect">
            <a:avLst/>
          </a:prstGeom>
        </p:spPr>
        <p:txBody>
          <a:bodyPr wrap="none">
            <a:spAutoFit/>
          </a:bodyPr>
          <a:lstStyle/>
          <a:p>
            <a:r>
              <a:rPr lang="es-MX" sz="1100" i="1" dirty="0">
                <a:solidFill>
                  <a:schemeClr val="tx2">
                    <a:lumMod val="50000"/>
                  </a:schemeClr>
                </a:solidFill>
              </a:rPr>
              <a:t>http://www.siafeson.com/remas/index.php/estacionglobal/estaciones</a:t>
            </a:r>
          </a:p>
        </p:txBody>
      </p:sp>
      <p:sp>
        <p:nvSpPr>
          <p:cNvPr id="5" name="Title 1"/>
          <p:cNvSpPr>
            <a:spLocks noGrp="1"/>
          </p:cNvSpPr>
          <p:nvPr>
            <p:ph type="title"/>
          </p:nvPr>
        </p:nvSpPr>
        <p:spPr>
          <a:xfrm>
            <a:off x="472487" y="207387"/>
            <a:ext cx="4947925" cy="793157"/>
          </a:xfrm>
        </p:spPr>
        <p:txBody>
          <a:bodyPr/>
          <a:lstStyle/>
          <a:p>
            <a:r>
              <a:rPr lang="es-MX" dirty="0" smtClean="0"/>
              <a:t>Estaciones </a:t>
            </a:r>
            <a:endParaRPr lang="es-MX" sz="1400" b="0" i="1" dirty="0">
              <a:solidFill>
                <a:schemeClr val="tx2">
                  <a:lumMod val="50000"/>
                </a:schemeClr>
              </a:solidFill>
            </a:endParaRPr>
          </a:p>
        </p:txBody>
      </p:sp>
      <p:pic>
        <p:nvPicPr>
          <p:cNvPr id="2" name="Picture 1"/>
          <p:cNvPicPr>
            <a:picLocks noChangeAspect="1"/>
          </p:cNvPicPr>
          <p:nvPr/>
        </p:nvPicPr>
        <p:blipFill>
          <a:blip r:embed="rId2"/>
          <a:stretch>
            <a:fillRect/>
          </a:stretch>
        </p:blipFill>
        <p:spPr>
          <a:xfrm>
            <a:off x="95251" y="1895481"/>
            <a:ext cx="8940165" cy="4792218"/>
          </a:xfrm>
          <a:prstGeom prst="rect">
            <a:avLst/>
          </a:prstGeom>
          <a:ln>
            <a:solidFill>
              <a:schemeClr val="bg1">
                <a:lumMod val="75000"/>
              </a:schemeClr>
            </a:solidFill>
          </a:ln>
        </p:spPr>
      </p:pic>
      <p:sp>
        <p:nvSpPr>
          <p:cNvPr id="6" name="TextBox 5"/>
          <p:cNvSpPr txBox="1"/>
          <p:nvPr/>
        </p:nvSpPr>
        <p:spPr>
          <a:xfrm>
            <a:off x="447674" y="1369238"/>
            <a:ext cx="8225791"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solidFill>
                  <a:schemeClr val="bg2">
                    <a:lumMod val="75000"/>
                  </a:schemeClr>
                </a:solidFill>
                <a:latin typeface="Source Sans Pro" panose="020B0604020202020204" charset="0"/>
              </a:rPr>
              <a:t>Debajo de las comparativas se muestran los datos de los últimos 30 días de Temperatura máxima (haga clic en las pestañas para cambiar a Temperatura mínima o Precipitación)</a:t>
            </a:r>
            <a:r>
              <a:rPr lang="es-MX" sz="1200" dirty="0" smtClean="0">
                <a:latin typeface="Source Sans Pro" panose="020B0604020202020204" charset="0"/>
              </a:rPr>
              <a:t>.</a:t>
            </a:r>
          </a:p>
        </p:txBody>
      </p:sp>
      <p:sp>
        <p:nvSpPr>
          <p:cNvPr id="7" name="TextBox 6"/>
          <p:cNvSpPr txBox="1"/>
          <p:nvPr/>
        </p:nvSpPr>
        <p:spPr>
          <a:xfrm>
            <a:off x="986345" y="2391650"/>
            <a:ext cx="453815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solidFill>
                  <a:schemeClr val="bg2">
                    <a:lumMod val="75000"/>
                  </a:schemeClr>
                </a:solidFill>
                <a:latin typeface="Source Sans Pro" panose="020B0604020202020204" charset="0"/>
              </a:rPr>
              <a:t>Cambie el periodo de consulta, haga clic en la barra Del para desplegar el calendario y modificar la fecha de inicio del reporte. </a:t>
            </a:r>
            <a:endParaRPr lang="es-MX" sz="1200" dirty="0" smtClean="0">
              <a:latin typeface="Source Sans Pro" panose="020B0604020202020204" charset="0"/>
            </a:endParaRPr>
          </a:p>
        </p:txBody>
      </p:sp>
      <p:sp>
        <p:nvSpPr>
          <p:cNvPr id="8" name="TextBox 7"/>
          <p:cNvSpPr txBox="1"/>
          <p:nvPr/>
        </p:nvSpPr>
        <p:spPr>
          <a:xfrm>
            <a:off x="2167445" y="4153090"/>
            <a:ext cx="525253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solidFill>
                  <a:schemeClr val="bg2">
                    <a:lumMod val="75000"/>
                  </a:schemeClr>
                </a:solidFill>
                <a:latin typeface="Source Sans Pro" panose="020B0604020202020204" charset="0"/>
              </a:rPr>
              <a:t>Se muestran los datos del día. La fecha en el encabezado indica el día del dato.</a:t>
            </a:r>
            <a:endParaRPr lang="es-MX" sz="1200" dirty="0" smtClean="0">
              <a:latin typeface="Source Sans Pro" panose="020B0604020202020204" charset="0"/>
            </a:endParaRPr>
          </a:p>
        </p:txBody>
      </p:sp>
      <p:sp>
        <p:nvSpPr>
          <p:cNvPr id="9" name="TextBox 8"/>
          <p:cNvSpPr txBox="1"/>
          <p:nvPr/>
        </p:nvSpPr>
        <p:spPr>
          <a:xfrm>
            <a:off x="2681795" y="5499031"/>
            <a:ext cx="447148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solidFill>
                  <a:schemeClr val="bg2">
                    <a:lumMod val="75000"/>
                  </a:schemeClr>
                </a:solidFill>
                <a:latin typeface="Source Sans Pro" panose="020B0604020202020204" charset="0"/>
              </a:rPr>
              <a:t>Se muestran los datos de evapotranspiración horaria, con opción de cambiar a evapotranspiración diaria.</a:t>
            </a:r>
            <a:endParaRPr lang="es-MX" sz="1200" dirty="0" smtClean="0">
              <a:latin typeface="Source Sans Pro" panose="020B0604020202020204" charset="0"/>
            </a:endParaRPr>
          </a:p>
        </p:txBody>
      </p:sp>
    </p:spTree>
    <p:extLst>
      <p:ext uri="{BB962C8B-B14F-4D97-AF65-F5344CB8AC3E}">
        <p14:creationId xmlns:p14="http://schemas.microsoft.com/office/powerpoint/2010/main" val="14546043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0797" y="3963506"/>
            <a:ext cx="3815400" cy="2094394"/>
          </a:xfrm>
        </p:spPr>
        <p:txBody>
          <a:bodyPr/>
          <a:lstStyle/>
          <a:p>
            <a:pPr>
              <a:buClr>
                <a:srgbClr val="FFFF00"/>
              </a:buClr>
            </a:pPr>
            <a:r>
              <a:rPr lang="en" dirty="0">
                <a:solidFill>
                  <a:srgbClr val="2F3848"/>
                </a:solidFill>
              </a:rPr>
              <a:t>Consulte el pronóstico de las </a:t>
            </a:r>
            <a:r>
              <a:rPr lang="en" dirty="0" smtClean="0">
                <a:solidFill>
                  <a:srgbClr val="2F3848"/>
                </a:solidFill>
              </a:rPr>
              <a:t>condiciones </a:t>
            </a:r>
            <a:r>
              <a:rPr lang="en" dirty="0">
                <a:solidFill>
                  <a:srgbClr val="2F3848"/>
                </a:solidFill>
              </a:rPr>
              <a:t>para Sonora a cinco </a:t>
            </a:r>
            <a:r>
              <a:rPr lang="en" dirty="0" smtClean="0">
                <a:solidFill>
                  <a:srgbClr val="2F3848"/>
                </a:solidFill>
              </a:rPr>
              <a:t>días. Tembien contamos con pronóstico horario.</a:t>
            </a:r>
            <a:endParaRPr lang="es-MX" dirty="0">
              <a:solidFill>
                <a:schemeClr val="tx2">
                  <a:lumMod val="25000"/>
                </a:schemeClr>
              </a:solidFill>
            </a:endParaRPr>
          </a:p>
        </p:txBody>
      </p:sp>
      <p:sp>
        <p:nvSpPr>
          <p:cNvPr id="4" name="Shape 96"/>
          <p:cNvSpPr txBox="1">
            <a:spLocks noGrp="1"/>
          </p:cNvSpPr>
          <p:nvPr>
            <p:ph type="ctrTitle"/>
          </p:nvPr>
        </p:nvSpPr>
        <p:spPr>
          <a:xfrm>
            <a:off x="665225" y="2018025"/>
            <a:ext cx="4927500" cy="1546500"/>
          </a:xfrm>
          <a:prstGeom prst="rect">
            <a:avLst/>
          </a:prstGeom>
        </p:spPr>
        <p:txBody>
          <a:bodyPr wrap="square" lIns="91425" tIns="91425" rIns="91425" bIns="91425" anchor="b" anchorCtr="0">
            <a:noAutofit/>
          </a:bodyPr>
          <a:lstStyle/>
          <a:p>
            <a:pPr marL="0" lvl="0" indent="0" rtl="0">
              <a:spcBef>
                <a:spcPts val="0"/>
              </a:spcBef>
              <a:buNone/>
            </a:pPr>
            <a:r>
              <a:rPr lang="en" dirty="0">
                <a:solidFill>
                  <a:srgbClr val="2F3848"/>
                </a:solidFill>
              </a:rPr>
              <a:t>6</a:t>
            </a:r>
            <a:r>
              <a:rPr lang="en" dirty="0" smtClean="0">
                <a:solidFill>
                  <a:srgbClr val="2F3848"/>
                </a:solidFill>
              </a:rPr>
              <a:t>.</a:t>
            </a:r>
            <a:endParaRPr lang="en" dirty="0">
              <a:solidFill>
                <a:srgbClr val="2F3848"/>
              </a:solidFill>
            </a:endParaRPr>
          </a:p>
          <a:p>
            <a:pPr marL="0" lvl="0" indent="0" rtl="0">
              <a:spcBef>
                <a:spcPts val="0"/>
              </a:spcBef>
              <a:buNone/>
            </a:pPr>
            <a:r>
              <a:rPr lang="en" dirty="0" smtClean="0"/>
              <a:t>Pronósticos</a:t>
            </a:r>
            <a:endParaRPr lang="en" dirty="0"/>
          </a:p>
        </p:txBody>
      </p:sp>
      <p:grpSp>
        <p:nvGrpSpPr>
          <p:cNvPr id="2" name="Group 1"/>
          <p:cNvGrpSpPr>
            <a:grpSpLocks noChangeAspect="1"/>
          </p:cNvGrpSpPr>
          <p:nvPr/>
        </p:nvGrpSpPr>
        <p:grpSpPr>
          <a:xfrm>
            <a:off x="4129928" y="2570343"/>
            <a:ext cx="1027502" cy="798957"/>
            <a:chOff x="7244605" y="2768979"/>
            <a:chExt cx="594871" cy="462555"/>
          </a:xfrm>
        </p:grpSpPr>
        <p:grpSp>
          <p:nvGrpSpPr>
            <p:cNvPr id="5" name="Shape 568"/>
            <p:cNvGrpSpPr/>
            <p:nvPr/>
          </p:nvGrpSpPr>
          <p:grpSpPr>
            <a:xfrm>
              <a:off x="7244605" y="2768979"/>
              <a:ext cx="432570" cy="421334"/>
              <a:chOff x="5926225" y="921350"/>
              <a:chExt cx="517800" cy="504350"/>
            </a:xfrm>
          </p:grpSpPr>
          <p:sp>
            <p:nvSpPr>
              <p:cNvPr id="6" name="Shape 569"/>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noFill/>
              <a:ln w="9525" cap="flat" cmpd="sng">
                <a:solidFill>
                  <a:srgbClr val="FFFF00"/>
                </a:solidFill>
                <a:prstDash val="solid"/>
                <a:bevel/>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7" name="Shape 570"/>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noFill/>
              <a:ln w="9525" cap="flat" cmpd="sng">
                <a:solidFill>
                  <a:srgbClr val="FFFF00"/>
                </a:solidFill>
                <a:prstDash val="solid"/>
                <a:bevel/>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sp>
          <p:nvSpPr>
            <p:cNvPr id="8" name="Shape 571"/>
            <p:cNvSpPr/>
            <p:nvPr/>
          </p:nvSpPr>
          <p:spPr>
            <a:xfrm>
              <a:off x="7438526" y="3005036"/>
              <a:ext cx="400950" cy="226498"/>
            </a:xfrm>
            <a:custGeom>
              <a:avLst/>
              <a:gdLst/>
              <a:ahLst/>
              <a:cxnLst/>
              <a:rect l="0" t="0" r="0" b="0"/>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no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pic>
        <p:nvPicPr>
          <p:cNvPr id="9"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9615" y="287587"/>
            <a:ext cx="347904" cy="433945"/>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355" y="299215"/>
            <a:ext cx="381573" cy="437686"/>
          </a:xfrm>
          <a:prstGeom prst="rect">
            <a:avLst/>
          </a:prstGeom>
        </p:spPr>
      </p:pic>
      <p:pic>
        <p:nvPicPr>
          <p:cNvPr id="11"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38" y="414727"/>
            <a:ext cx="732741" cy="322174"/>
          </a:xfrm>
          <a:prstGeom prst="rect">
            <a:avLst/>
          </a:prstGeom>
        </p:spPr>
      </p:pic>
    </p:spTree>
    <p:extLst>
      <p:ext uri="{BB962C8B-B14F-4D97-AF65-F5344CB8AC3E}">
        <p14:creationId xmlns:p14="http://schemas.microsoft.com/office/powerpoint/2010/main" val="15383080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9579"/>
          <a:stretch/>
        </p:blipFill>
        <p:spPr>
          <a:xfrm>
            <a:off x="2629582" y="2004324"/>
            <a:ext cx="6385560" cy="4767952"/>
          </a:xfrm>
          <a:prstGeom prst="rect">
            <a:avLst/>
          </a:prstGeom>
          <a:ln>
            <a:solidFill>
              <a:schemeClr val="bg2">
                <a:lumMod val="40000"/>
                <a:lumOff val="60000"/>
              </a:schemeClr>
            </a:solidFill>
          </a:ln>
        </p:spPr>
      </p:pic>
      <p:sp>
        <p:nvSpPr>
          <p:cNvPr id="4" name="Rectangle 3"/>
          <p:cNvSpPr/>
          <p:nvPr/>
        </p:nvSpPr>
        <p:spPr>
          <a:xfrm>
            <a:off x="5306102" y="721189"/>
            <a:ext cx="3480440" cy="261610"/>
          </a:xfrm>
          <a:prstGeom prst="rect">
            <a:avLst/>
          </a:prstGeom>
        </p:spPr>
        <p:txBody>
          <a:bodyPr wrap="none">
            <a:spAutoFit/>
          </a:bodyPr>
          <a:lstStyle/>
          <a:p>
            <a:r>
              <a:rPr lang="es-MX" sz="1100" i="1" dirty="0">
                <a:solidFill>
                  <a:schemeClr val="tx2">
                    <a:lumMod val="50000"/>
                  </a:schemeClr>
                </a:solidFill>
              </a:rPr>
              <a:t>http://www.siafeson.com/remas/index.php/pronostico</a:t>
            </a:r>
          </a:p>
        </p:txBody>
      </p:sp>
      <p:sp>
        <p:nvSpPr>
          <p:cNvPr id="5" name="Title 1"/>
          <p:cNvSpPr>
            <a:spLocks noGrp="1"/>
          </p:cNvSpPr>
          <p:nvPr>
            <p:ph type="title"/>
          </p:nvPr>
        </p:nvSpPr>
        <p:spPr>
          <a:xfrm>
            <a:off x="472487" y="207387"/>
            <a:ext cx="4947925" cy="793157"/>
          </a:xfrm>
        </p:spPr>
        <p:txBody>
          <a:bodyPr/>
          <a:lstStyle/>
          <a:p>
            <a:r>
              <a:rPr lang="es-MX" dirty="0" smtClean="0"/>
              <a:t>Pronóstico </a:t>
            </a:r>
            <a:endParaRPr lang="es-MX" sz="1400" b="0" i="1" dirty="0">
              <a:solidFill>
                <a:schemeClr val="tx2">
                  <a:lumMod val="50000"/>
                </a:schemeClr>
              </a:solidFill>
            </a:endParaRPr>
          </a:p>
        </p:txBody>
      </p:sp>
      <p:sp>
        <p:nvSpPr>
          <p:cNvPr id="6" name="Shape 81"/>
          <p:cNvSpPr txBox="1"/>
          <p:nvPr/>
        </p:nvSpPr>
        <p:spPr>
          <a:xfrm>
            <a:off x="171451" y="1387293"/>
            <a:ext cx="8853216" cy="546282"/>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rtl="0">
              <a:spcBef>
                <a:spcPts val="600"/>
              </a:spcBef>
            </a:pPr>
            <a:r>
              <a:rPr lang="en" sz="1300" dirty="0" smtClean="0">
                <a:solidFill>
                  <a:srgbClr val="2F3848"/>
                </a:solidFill>
                <a:latin typeface="Source Sans Pro"/>
                <a:ea typeface="Source Sans Pro"/>
                <a:cs typeface="Source Sans Pro"/>
                <a:sym typeface="Source Sans Pro"/>
              </a:rPr>
              <a:t>De entrada se muestra el mapa de pronóstico de Temperatura máxima del día (°C). Los colores van de azul (frío) a rojo (cálido).</a:t>
            </a:r>
          </a:p>
        </p:txBody>
      </p:sp>
      <p:sp>
        <p:nvSpPr>
          <p:cNvPr id="8" name="TextBox 7"/>
          <p:cNvSpPr txBox="1"/>
          <p:nvPr/>
        </p:nvSpPr>
        <p:spPr>
          <a:xfrm>
            <a:off x="161925" y="2004324"/>
            <a:ext cx="2495551" cy="8925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300" dirty="0" smtClean="0">
                <a:solidFill>
                  <a:schemeClr val="bg2">
                    <a:lumMod val="75000"/>
                  </a:schemeClr>
                </a:solidFill>
                <a:latin typeface="Source Sans Pro" panose="020B0604020202020204" charset="0"/>
              </a:rPr>
              <a:t>Haga clic sobre le botón Más opciones para ver el pronóstico para los próximos días y por hora.</a:t>
            </a:r>
            <a:endParaRPr lang="es-MX" sz="1300" dirty="0" smtClean="0">
              <a:latin typeface="Source Sans Pro" panose="020B0604020202020204" charset="0"/>
            </a:endParaRPr>
          </a:p>
        </p:txBody>
      </p:sp>
    </p:spTree>
    <p:extLst>
      <p:ext uri="{BB962C8B-B14F-4D97-AF65-F5344CB8AC3E}">
        <p14:creationId xmlns:p14="http://schemas.microsoft.com/office/powerpoint/2010/main" val="10844503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6102" y="721189"/>
            <a:ext cx="3480440" cy="261610"/>
          </a:xfrm>
          <a:prstGeom prst="rect">
            <a:avLst/>
          </a:prstGeom>
        </p:spPr>
        <p:txBody>
          <a:bodyPr wrap="none">
            <a:spAutoFit/>
          </a:bodyPr>
          <a:lstStyle/>
          <a:p>
            <a:r>
              <a:rPr lang="es-MX" sz="1100" i="1" dirty="0">
                <a:solidFill>
                  <a:schemeClr val="tx2">
                    <a:lumMod val="50000"/>
                  </a:schemeClr>
                </a:solidFill>
              </a:rPr>
              <a:t>http://www.siafeson.com/remas/index.php/pronostico</a:t>
            </a:r>
          </a:p>
        </p:txBody>
      </p:sp>
      <p:sp>
        <p:nvSpPr>
          <p:cNvPr id="4" name="Title 1"/>
          <p:cNvSpPr>
            <a:spLocks noGrp="1"/>
          </p:cNvSpPr>
          <p:nvPr>
            <p:ph type="title"/>
          </p:nvPr>
        </p:nvSpPr>
        <p:spPr>
          <a:xfrm>
            <a:off x="472487" y="207387"/>
            <a:ext cx="4947925" cy="793157"/>
          </a:xfrm>
        </p:spPr>
        <p:txBody>
          <a:bodyPr/>
          <a:lstStyle/>
          <a:p>
            <a:r>
              <a:rPr lang="es-MX" dirty="0" smtClean="0"/>
              <a:t>Pronóstico </a:t>
            </a:r>
            <a:endParaRPr lang="es-MX" sz="1400" b="0" i="1" dirty="0">
              <a:solidFill>
                <a:schemeClr val="tx2">
                  <a:lumMod val="50000"/>
                </a:schemeClr>
              </a:solidFill>
            </a:endParaRPr>
          </a:p>
        </p:txBody>
      </p:sp>
      <p:pic>
        <p:nvPicPr>
          <p:cNvPr id="5" name="Picture 4"/>
          <p:cNvPicPr>
            <a:picLocks noChangeAspect="1"/>
          </p:cNvPicPr>
          <p:nvPr/>
        </p:nvPicPr>
        <p:blipFill>
          <a:blip r:embed="rId2"/>
          <a:stretch>
            <a:fillRect/>
          </a:stretch>
        </p:blipFill>
        <p:spPr>
          <a:xfrm>
            <a:off x="29252" y="1524006"/>
            <a:ext cx="9074849" cy="5041583"/>
          </a:xfrm>
          <a:prstGeom prst="rect">
            <a:avLst/>
          </a:prstGeom>
        </p:spPr>
      </p:pic>
      <p:sp>
        <p:nvSpPr>
          <p:cNvPr id="6" name="TextBox 5"/>
          <p:cNvSpPr txBox="1"/>
          <p:nvPr/>
        </p:nvSpPr>
        <p:spPr>
          <a:xfrm>
            <a:off x="3083411" y="2086165"/>
            <a:ext cx="302368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solidFill>
                  <a:schemeClr val="bg2">
                    <a:lumMod val="75000"/>
                  </a:schemeClr>
                </a:solidFill>
                <a:latin typeface="Source Sans Pro" panose="020B0604020202020204" charset="0"/>
              </a:rPr>
              <a:t>Cambie la vista del mapa a Satélite. Haga clic sobre la opción Satélite en el mapa.</a:t>
            </a:r>
            <a:endParaRPr lang="es-MX" sz="1200" dirty="0" smtClean="0">
              <a:latin typeface="Source Sans Pro" panose="020B0604020202020204" charset="0"/>
            </a:endParaRPr>
          </a:p>
        </p:txBody>
      </p:sp>
      <p:sp>
        <p:nvSpPr>
          <p:cNvPr id="7" name="Rectangle 6"/>
          <p:cNvSpPr/>
          <p:nvPr/>
        </p:nvSpPr>
        <p:spPr>
          <a:xfrm>
            <a:off x="2647950" y="2152199"/>
            <a:ext cx="368786" cy="2862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extBox 8"/>
          <p:cNvSpPr txBox="1"/>
          <p:nvPr/>
        </p:nvSpPr>
        <p:spPr>
          <a:xfrm>
            <a:off x="7217261" y="2476500"/>
            <a:ext cx="179338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dirty="0" smtClean="0">
                <a:solidFill>
                  <a:schemeClr val="bg2">
                    <a:lumMod val="75000"/>
                  </a:schemeClr>
                </a:solidFill>
                <a:latin typeface="Source Sans Pro" panose="020B0604020202020204" charset="0"/>
              </a:rPr>
              <a:t>Cambie la vista del mapa a pantalla completa.</a:t>
            </a:r>
            <a:endParaRPr lang="es-MX" sz="1200" dirty="0" smtClean="0">
              <a:latin typeface="Source Sans Pro" panose="020B0604020202020204" charset="0"/>
            </a:endParaRPr>
          </a:p>
        </p:txBody>
      </p:sp>
      <p:sp>
        <p:nvSpPr>
          <p:cNvPr id="10" name="Rectangle 9"/>
          <p:cNvSpPr/>
          <p:nvPr/>
        </p:nvSpPr>
        <p:spPr>
          <a:xfrm>
            <a:off x="8815117" y="2149751"/>
            <a:ext cx="224108" cy="2505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Shape 81"/>
          <p:cNvSpPr txBox="1"/>
          <p:nvPr/>
        </p:nvSpPr>
        <p:spPr>
          <a:xfrm>
            <a:off x="121018" y="2738294"/>
            <a:ext cx="2117357" cy="1306503"/>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algn="just"/>
            <a:r>
              <a:rPr lang="es-MX" sz="1600" dirty="0">
                <a:solidFill>
                  <a:schemeClr val="bg2">
                    <a:lumMod val="75000"/>
                  </a:schemeClr>
                </a:solidFill>
                <a:latin typeface="Source Sans Pro" panose="020B0604020202020204" charset="0"/>
              </a:rPr>
              <a:t>Pronóstico diario en </a:t>
            </a:r>
            <a:r>
              <a:rPr lang="es-MX" sz="1600" b="1" dirty="0">
                <a:solidFill>
                  <a:schemeClr val="bg2">
                    <a:lumMod val="75000"/>
                  </a:schemeClr>
                </a:solidFill>
                <a:latin typeface="Source Sans Pro" panose="020B0604020202020204" charset="0"/>
              </a:rPr>
              <a:t>Opciones de mapa</a:t>
            </a:r>
            <a:r>
              <a:rPr lang="es-MX" sz="1600" dirty="0">
                <a:solidFill>
                  <a:schemeClr val="bg2">
                    <a:lumMod val="75000"/>
                  </a:schemeClr>
                </a:solidFill>
                <a:latin typeface="Source Sans Pro" panose="020B0604020202020204" charset="0"/>
              </a:rPr>
              <a:t>.</a:t>
            </a:r>
          </a:p>
          <a:p>
            <a:pPr algn="just"/>
            <a:r>
              <a:rPr lang="es-MX" sz="1600" dirty="0">
                <a:solidFill>
                  <a:schemeClr val="bg2">
                    <a:lumMod val="75000"/>
                  </a:schemeClr>
                </a:solidFill>
                <a:latin typeface="Source Sans Pro" panose="020B0604020202020204" charset="0"/>
              </a:rPr>
              <a:t>Pronóstico horario en </a:t>
            </a:r>
            <a:r>
              <a:rPr lang="es-MX" sz="1600" b="1" dirty="0">
                <a:solidFill>
                  <a:schemeClr val="bg2">
                    <a:lumMod val="75000"/>
                  </a:schemeClr>
                </a:solidFill>
                <a:latin typeface="Source Sans Pro" panose="020B0604020202020204" charset="0"/>
              </a:rPr>
              <a:t>Pronóstico detallado</a:t>
            </a:r>
            <a:r>
              <a:rPr lang="es-MX" sz="1600" dirty="0">
                <a:solidFill>
                  <a:schemeClr val="bg2">
                    <a:lumMod val="75000"/>
                  </a:schemeClr>
                </a:solidFill>
                <a:latin typeface="Source Sans Pro" panose="020B0604020202020204" charset="0"/>
              </a:rPr>
              <a:t>.</a:t>
            </a:r>
            <a:endParaRPr lang="es-MX" sz="1600" dirty="0">
              <a:latin typeface="Source Sans Pro" panose="020B0604020202020204" charset="0"/>
            </a:endParaRPr>
          </a:p>
        </p:txBody>
      </p:sp>
    </p:spTree>
    <p:extLst>
      <p:ext uri="{BB962C8B-B14F-4D97-AF65-F5344CB8AC3E}">
        <p14:creationId xmlns:p14="http://schemas.microsoft.com/office/powerpoint/2010/main" val="39982491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6102" y="721189"/>
            <a:ext cx="3480440" cy="261610"/>
          </a:xfrm>
          <a:prstGeom prst="rect">
            <a:avLst/>
          </a:prstGeom>
        </p:spPr>
        <p:txBody>
          <a:bodyPr wrap="none">
            <a:spAutoFit/>
          </a:bodyPr>
          <a:lstStyle/>
          <a:p>
            <a:r>
              <a:rPr lang="es-MX" sz="1100" i="1" dirty="0">
                <a:solidFill>
                  <a:schemeClr val="tx2">
                    <a:lumMod val="50000"/>
                  </a:schemeClr>
                </a:solidFill>
              </a:rPr>
              <a:t>http://www.siafeson.com/remas/index.php/pronostico</a:t>
            </a:r>
          </a:p>
        </p:txBody>
      </p:sp>
      <p:sp>
        <p:nvSpPr>
          <p:cNvPr id="4" name="Title 1"/>
          <p:cNvSpPr>
            <a:spLocks noGrp="1"/>
          </p:cNvSpPr>
          <p:nvPr>
            <p:ph type="title"/>
          </p:nvPr>
        </p:nvSpPr>
        <p:spPr>
          <a:xfrm>
            <a:off x="472487" y="207387"/>
            <a:ext cx="4947925" cy="793157"/>
          </a:xfrm>
        </p:spPr>
        <p:txBody>
          <a:bodyPr/>
          <a:lstStyle/>
          <a:p>
            <a:r>
              <a:rPr lang="es-MX" dirty="0" smtClean="0"/>
              <a:t>Pronóstico  </a:t>
            </a:r>
            <a:r>
              <a:rPr lang="es-MX" sz="1400" i="1" dirty="0" smtClean="0">
                <a:solidFill>
                  <a:schemeClr val="tx2">
                    <a:lumMod val="75000"/>
                  </a:schemeClr>
                </a:solidFill>
              </a:rPr>
              <a:t>Opciones de mapa</a:t>
            </a:r>
            <a:endParaRPr lang="es-MX" sz="1400" b="0" i="1" dirty="0">
              <a:solidFill>
                <a:schemeClr val="tx2">
                  <a:lumMod val="50000"/>
                </a:schemeClr>
              </a:solidFill>
            </a:endParaRPr>
          </a:p>
        </p:txBody>
      </p:sp>
      <p:pic>
        <p:nvPicPr>
          <p:cNvPr id="5" name="Picture 4"/>
          <p:cNvPicPr>
            <a:picLocks noChangeAspect="1"/>
          </p:cNvPicPr>
          <p:nvPr/>
        </p:nvPicPr>
        <p:blipFill rotWithShape="1">
          <a:blip r:embed="rId2"/>
          <a:srcRect b="2264"/>
          <a:stretch/>
        </p:blipFill>
        <p:spPr>
          <a:xfrm>
            <a:off x="3510915" y="2033815"/>
            <a:ext cx="5023485" cy="4758941"/>
          </a:xfrm>
          <a:prstGeom prst="rect">
            <a:avLst/>
          </a:prstGeom>
          <a:ln>
            <a:solidFill>
              <a:schemeClr val="tx2"/>
            </a:solidFill>
          </a:ln>
        </p:spPr>
      </p:pic>
      <p:pic>
        <p:nvPicPr>
          <p:cNvPr id="6" name="Picture 5"/>
          <p:cNvPicPr>
            <a:picLocks noChangeAspect="1"/>
          </p:cNvPicPr>
          <p:nvPr/>
        </p:nvPicPr>
        <p:blipFill rotWithShape="1">
          <a:blip r:embed="rId3"/>
          <a:srcRect t="3896"/>
          <a:stretch/>
        </p:blipFill>
        <p:spPr>
          <a:xfrm>
            <a:off x="647700" y="1259910"/>
            <a:ext cx="7886700" cy="736984"/>
          </a:xfrm>
          <a:prstGeom prst="rect">
            <a:avLst/>
          </a:prstGeom>
          <a:ln>
            <a:solidFill>
              <a:schemeClr val="tx2">
                <a:lumMod val="90000"/>
              </a:schemeClr>
            </a:solidFill>
          </a:ln>
        </p:spPr>
      </p:pic>
      <p:pic>
        <p:nvPicPr>
          <p:cNvPr id="7" name="Picture 6"/>
          <p:cNvPicPr>
            <a:picLocks noChangeAspect="1"/>
          </p:cNvPicPr>
          <p:nvPr/>
        </p:nvPicPr>
        <p:blipFill>
          <a:blip r:embed="rId4"/>
          <a:stretch>
            <a:fillRect/>
          </a:stretch>
        </p:blipFill>
        <p:spPr>
          <a:xfrm>
            <a:off x="647700" y="2102555"/>
            <a:ext cx="2246376" cy="4492752"/>
          </a:xfrm>
          <a:prstGeom prst="rect">
            <a:avLst/>
          </a:prstGeom>
          <a:ln>
            <a:solidFill>
              <a:schemeClr val="tx2"/>
            </a:solidFill>
          </a:ln>
        </p:spPr>
      </p:pic>
      <p:sp>
        <p:nvSpPr>
          <p:cNvPr id="8" name="TextBox 7"/>
          <p:cNvSpPr txBox="1"/>
          <p:nvPr/>
        </p:nvSpPr>
        <p:spPr>
          <a:xfrm>
            <a:off x="2090627" y="2629090"/>
            <a:ext cx="284057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b="1" dirty="0" smtClean="0">
                <a:solidFill>
                  <a:schemeClr val="bg2">
                    <a:lumMod val="75000"/>
                  </a:schemeClr>
                </a:solidFill>
                <a:latin typeface="Source Sans Pro" panose="020B0604020202020204" charset="0"/>
              </a:rPr>
              <a:t>Región</a:t>
            </a:r>
            <a:r>
              <a:rPr lang="es-MX" sz="1200" dirty="0" smtClean="0">
                <a:solidFill>
                  <a:schemeClr val="bg2">
                    <a:lumMod val="75000"/>
                  </a:schemeClr>
                </a:solidFill>
                <a:latin typeface="Source Sans Pro" panose="020B0604020202020204" charset="0"/>
              </a:rPr>
              <a:t>. Vea el pronóstico para Sonora y seleccione Valle del Yaqui para delimitar la vista a la zona agrícola del Yaqui.</a:t>
            </a:r>
            <a:endParaRPr lang="es-MX" sz="1200" dirty="0" smtClean="0">
              <a:latin typeface="Source Sans Pro" panose="020B0604020202020204" charset="0"/>
            </a:endParaRPr>
          </a:p>
        </p:txBody>
      </p:sp>
      <p:sp>
        <p:nvSpPr>
          <p:cNvPr id="9" name="TextBox 8"/>
          <p:cNvSpPr txBox="1"/>
          <p:nvPr/>
        </p:nvSpPr>
        <p:spPr>
          <a:xfrm>
            <a:off x="2747851" y="3386706"/>
            <a:ext cx="3548173"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b="1" dirty="0" smtClean="0">
                <a:solidFill>
                  <a:schemeClr val="bg2">
                    <a:lumMod val="75000"/>
                  </a:schemeClr>
                </a:solidFill>
                <a:latin typeface="Source Sans Pro" panose="020B0604020202020204" charset="0"/>
              </a:rPr>
              <a:t>Variable</a:t>
            </a:r>
            <a:r>
              <a:rPr lang="es-MX" sz="1200" dirty="0" smtClean="0">
                <a:solidFill>
                  <a:schemeClr val="bg2">
                    <a:lumMod val="75000"/>
                  </a:schemeClr>
                </a:solidFill>
                <a:latin typeface="Source Sans Pro" panose="020B0604020202020204" charset="0"/>
              </a:rPr>
              <a:t>. Haga clic sobre la barra de Variable para desplegar el menú y seleccionar la variable de interés. Pronóstico a cinco días para </a:t>
            </a:r>
            <a:r>
              <a:rPr lang="es-MX" sz="1200" b="1" i="1" dirty="0" smtClean="0">
                <a:solidFill>
                  <a:schemeClr val="bg2">
                    <a:lumMod val="75000"/>
                  </a:schemeClr>
                </a:solidFill>
                <a:latin typeface="Source Sans Pro" panose="020B0604020202020204" charset="0"/>
              </a:rPr>
              <a:t>Temperatura máxima, Temperatura mínima, precipitación y Humedad relativa.</a:t>
            </a:r>
            <a:endParaRPr lang="es-MX" sz="1200" b="1" i="1" dirty="0" smtClean="0">
              <a:latin typeface="Source Sans Pro" panose="020B0604020202020204" charset="0"/>
            </a:endParaRPr>
          </a:p>
        </p:txBody>
      </p:sp>
      <p:sp>
        <p:nvSpPr>
          <p:cNvPr id="10" name="TextBox 9"/>
          <p:cNvSpPr txBox="1"/>
          <p:nvPr/>
        </p:nvSpPr>
        <p:spPr>
          <a:xfrm>
            <a:off x="1823926" y="4507144"/>
            <a:ext cx="366247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b="1" dirty="0" smtClean="0">
                <a:solidFill>
                  <a:schemeClr val="bg2">
                    <a:lumMod val="75000"/>
                  </a:schemeClr>
                </a:solidFill>
                <a:latin typeface="Source Sans Pro" panose="020B0604020202020204" charset="0"/>
              </a:rPr>
              <a:t>Mapa de</a:t>
            </a:r>
            <a:r>
              <a:rPr lang="es-MX" sz="1200" dirty="0" smtClean="0">
                <a:solidFill>
                  <a:schemeClr val="bg2">
                    <a:lumMod val="75000"/>
                  </a:schemeClr>
                </a:solidFill>
                <a:latin typeface="Source Sans Pro" panose="020B0604020202020204" charset="0"/>
              </a:rPr>
              <a:t>. Seleccione el día de consulta (clic sobre el círculo a la izquierda del día). Se mostrará el mapa de pronóstico para la zona, variable y día seleccionado.</a:t>
            </a:r>
            <a:endParaRPr lang="es-MX" sz="1200" b="1" i="1" dirty="0" smtClean="0">
              <a:latin typeface="Source Sans Pro" panose="020B0604020202020204" charset="0"/>
            </a:endParaRPr>
          </a:p>
        </p:txBody>
      </p:sp>
      <p:sp>
        <p:nvSpPr>
          <p:cNvPr id="11" name="TextBox 10"/>
          <p:cNvSpPr txBox="1"/>
          <p:nvPr/>
        </p:nvSpPr>
        <p:spPr>
          <a:xfrm>
            <a:off x="1823926" y="5366667"/>
            <a:ext cx="3662474"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200" b="1" dirty="0" smtClean="0">
                <a:solidFill>
                  <a:schemeClr val="bg2">
                    <a:lumMod val="75000"/>
                  </a:schemeClr>
                </a:solidFill>
                <a:latin typeface="Source Sans Pro" panose="020B0604020202020204" charset="0"/>
              </a:rPr>
              <a:t>Automático</a:t>
            </a:r>
            <a:r>
              <a:rPr lang="es-MX" sz="1200" dirty="0" smtClean="0">
                <a:solidFill>
                  <a:schemeClr val="bg2">
                    <a:lumMod val="75000"/>
                  </a:schemeClr>
                </a:solidFill>
                <a:latin typeface="Source Sans Pro" panose="020B0604020202020204" charset="0"/>
              </a:rPr>
              <a:t>. Haga clic en el botón de </a:t>
            </a:r>
            <a:r>
              <a:rPr lang="es-MX" sz="1200" dirty="0" err="1" smtClean="0">
                <a:solidFill>
                  <a:schemeClr val="bg2">
                    <a:lumMod val="75000"/>
                  </a:schemeClr>
                </a:solidFill>
                <a:latin typeface="Source Sans Pro" panose="020B0604020202020204" charset="0"/>
              </a:rPr>
              <a:t>play</a:t>
            </a:r>
            <a:r>
              <a:rPr lang="es-MX" sz="1200" dirty="0" smtClean="0">
                <a:solidFill>
                  <a:schemeClr val="bg2">
                    <a:lumMod val="75000"/>
                  </a:schemeClr>
                </a:solidFill>
                <a:latin typeface="Source Sans Pro" panose="020B0604020202020204" charset="0"/>
              </a:rPr>
              <a:t> para ver los mapas de pronóstico de todos los días en automático.</a:t>
            </a:r>
            <a:endParaRPr lang="es-MX" sz="1200" b="1" i="1" dirty="0" smtClean="0">
              <a:latin typeface="Source Sans Pro" panose="020B0604020202020204" charset="0"/>
            </a:endParaRPr>
          </a:p>
        </p:txBody>
      </p:sp>
    </p:spTree>
    <p:extLst>
      <p:ext uri="{BB962C8B-B14F-4D97-AF65-F5344CB8AC3E}">
        <p14:creationId xmlns:p14="http://schemas.microsoft.com/office/powerpoint/2010/main" val="9199928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06102" y="721189"/>
            <a:ext cx="3480440" cy="261610"/>
          </a:xfrm>
          <a:prstGeom prst="rect">
            <a:avLst/>
          </a:prstGeom>
        </p:spPr>
        <p:txBody>
          <a:bodyPr wrap="none">
            <a:spAutoFit/>
          </a:bodyPr>
          <a:lstStyle/>
          <a:p>
            <a:r>
              <a:rPr lang="es-MX" sz="1100" i="1" dirty="0">
                <a:solidFill>
                  <a:schemeClr val="tx2">
                    <a:lumMod val="50000"/>
                  </a:schemeClr>
                </a:solidFill>
              </a:rPr>
              <a:t>http://www.siafeson.com/remas/index.php/pronostico</a:t>
            </a:r>
          </a:p>
        </p:txBody>
      </p:sp>
      <p:sp>
        <p:nvSpPr>
          <p:cNvPr id="3" name="Title 1"/>
          <p:cNvSpPr>
            <a:spLocks noGrp="1"/>
          </p:cNvSpPr>
          <p:nvPr>
            <p:ph type="title"/>
          </p:nvPr>
        </p:nvSpPr>
        <p:spPr>
          <a:xfrm>
            <a:off x="472487" y="207387"/>
            <a:ext cx="4947925" cy="793157"/>
          </a:xfrm>
        </p:spPr>
        <p:txBody>
          <a:bodyPr/>
          <a:lstStyle/>
          <a:p>
            <a:r>
              <a:rPr lang="es-MX" dirty="0" smtClean="0"/>
              <a:t>Pronóstico </a:t>
            </a:r>
            <a:r>
              <a:rPr lang="es-MX" sz="1400" i="1" dirty="0" err="1" smtClean="0">
                <a:solidFill>
                  <a:schemeClr val="tx2">
                    <a:lumMod val="75000"/>
                  </a:schemeClr>
                </a:solidFill>
              </a:rPr>
              <a:t>Pronóstico</a:t>
            </a:r>
            <a:r>
              <a:rPr lang="es-MX" sz="1400" i="1" dirty="0" smtClean="0">
                <a:solidFill>
                  <a:schemeClr val="tx2">
                    <a:lumMod val="75000"/>
                  </a:schemeClr>
                </a:solidFill>
              </a:rPr>
              <a:t> detallado</a:t>
            </a:r>
            <a:endParaRPr lang="es-MX" sz="1400" b="0" i="1" dirty="0">
              <a:solidFill>
                <a:schemeClr val="tx2">
                  <a:lumMod val="50000"/>
                </a:schemeClr>
              </a:solidFill>
            </a:endParaRPr>
          </a:p>
        </p:txBody>
      </p:sp>
      <p:pic>
        <p:nvPicPr>
          <p:cNvPr id="5" name="Picture 4"/>
          <p:cNvPicPr>
            <a:picLocks noChangeAspect="1"/>
          </p:cNvPicPr>
          <p:nvPr/>
        </p:nvPicPr>
        <p:blipFill rotWithShape="1">
          <a:blip r:embed="rId2"/>
          <a:srcRect t="3896"/>
          <a:stretch/>
        </p:blipFill>
        <p:spPr>
          <a:xfrm>
            <a:off x="647701" y="1250385"/>
            <a:ext cx="7757351" cy="763619"/>
          </a:xfrm>
          <a:prstGeom prst="rect">
            <a:avLst/>
          </a:prstGeom>
          <a:ln>
            <a:solidFill>
              <a:schemeClr val="tx2">
                <a:lumMod val="90000"/>
              </a:schemeClr>
            </a:solidFill>
          </a:ln>
        </p:spPr>
      </p:pic>
      <p:pic>
        <p:nvPicPr>
          <p:cNvPr id="6" name="Picture 5"/>
          <p:cNvPicPr>
            <a:picLocks noChangeAspect="1"/>
          </p:cNvPicPr>
          <p:nvPr/>
        </p:nvPicPr>
        <p:blipFill>
          <a:blip r:embed="rId3"/>
          <a:stretch>
            <a:fillRect/>
          </a:stretch>
        </p:blipFill>
        <p:spPr>
          <a:xfrm>
            <a:off x="647700" y="2309812"/>
            <a:ext cx="2600325" cy="2466975"/>
          </a:xfrm>
          <a:prstGeom prst="rect">
            <a:avLst/>
          </a:prstGeom>
          <a:ln>
            <a:solidFill>
              <a:schemeClr val="tx2"/>
            </a:solidFill>
          </a:ln>
        </p:spPr>
      </p:pic>
      <p:sp>
        <p:nvSpPr>
          <p:cNvPr id="7" name="TextBox 6"/>
          <p:cNvSpPr txBox="1"/>
          <p:nvPr/>
        </p:nvSpPr>
        <p:spPr>
          <a:xfrm>
            <a:off x="324839" y="4918362"/>
            <a:ext cx="3246045" cy="160043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smtClean="0">
                <a:solidFill>
                  <a:schemeClr val="bg2">
                    <a:lumMod val="75000"/>
                  </a:schemeClr>
                </a:solidFill>
                <a:latin typeface="Source Sans Pro" panose="020B0604020202020204" charset="0"/>
              </a:rPr>
              <a:t>Libre</a:t>
            </a:r>
            <a:r>
              <a:rPr lang="es-MX" dirty="0" smtClean="0">
                <a:solidFill>
                  <a:schemeClr val="bg2">
                    <a:lumMod val="75000"/>
                  </a:schemeClr>
                </a:solidFill>
                <a:latin typeface="Source Sans Pro" panose="020B0604020202020204" charset="0"/>
              </a:rPr>
              <a:t>. Muestra el pronóstico del sitio donde usted este. </a:t>
            </a:r>
          </a:p>
          <a:p>
            <a:pPr algn="just"/>
            <a:r>
              <a:rPr lang="es-MX" b="1" dirty="0" smtClean="0">
                <a:solidFill>
                  <a:schemeClr val="bg2">
                    <a:lumMod val="75000"/>
                  </a:schemeClr>
                </a:solidFill>
                <a:latin typeface="Source Sans Pro" panose="020B0604020202020204" charset="0"/>
              </a:rPr>
              <a:t>Estación</a:t>
            </a:r>
            <a:r>
              <a:rPr lang="es-MX" dirty="0" smtClean="0">
                <a:solidFill>
                  <a:schemeClr val="bg2">
                    <a:lumMod val="75000"/>
                  </a:schemeClr>
                </a:solidFill>
                <a:latin typeface="Source Sans Pro" panose="020B0604020202020204" charset="0"/>
              </a:rPr>
              <a:t>. Si desea consultar el pronóstico para una estación, haga clic en el círculo a la izquierda de Estación. Se despliega la lista de estaciones para seleccionar.</a:t>
            </a:r>
            <a:endParaRPr lang="es-MX" dirty="0" smtClean="0">
              <a:latin typeface="Source Sans Pro" panose="020B0604020202020204" charset="0"/>
            </a:endParaRPr>
          </a:p>
        </p:txBody>
      </p:sp>
      <p:pic>
        <p:nvPicPr>
          <p:cNvPr id="9" name="Picture 8"/>
          <p:cNvPicPr>
            <a:picLocks noChangeAspect="1"/>
          </p:cNvPicPr>
          <p:nvPr/>
        </p:nvPicPr>
        <p:blipFill rotWithShape="1">
          <a:blip r:embed="rId4"/>
          <a:srcRect b="3051"/>
          <a:stretch/>
        </p:blipFill>
        <p:spPr>
          <a:xfrm>
            <a:off x="3750184" y="2061629"/>
            <a:ext cx="4654868" cy="4737244"/>
          </a:xfrm>
          <a:prstGeom prst="rect">
            <a:avLst/>
          </a:prstGeom>
          <a:ln>
            <a:solidFill>
              <a:schemeClr val="tx2"/>
            </a:solidFill>
          </a:ln>
        </p:spPr>
      </p:pic>
      <p:sp>
        <p:nvSpPr>
          <p:cNvPr id="10" name="Rectangle 9"/>
          <p:cNvSpPr/>
          <p:nvPr/>
        </p:nvSpPr>
        <p:spPr>
          <a:xfrm>
            <a:off x="4915703" y="5183331"/>
            <a:ext cx="326627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b="1" dirty="0" smtClean="0">
                <a:solidFill>
                  <a:schemeClr val="bg2">
                    <a:lumMod val="75000"/>
                  </a:schemeClr>
                </a:solidFill>
                <a:latin typeface="Source Sans Pro" panose="020B0604020202020204" charset="0"/>
              </a:rPr>
              <a:t>Libre. </a:t>
            </a:r>
            <a:r>
              <a:rPr lang="es-MX" dirty="0" smtClean="0">
                <a:solidFill>
                  <a:schemeClr val="bg2">
                    <a:lumMod val="75000"/>
                  </a:schemeClr>
                </a:solidFill>
                <a:latin typeface="Source Sans Pro" panose="020B0604020202020204" charset="0"/>
              </a:rPr>
              <a:t>Mantenga </a:t>
            </a:r>
            <a:r>
              <a:rPr lang="es-MX" dirty="0">
                <a:solidFill>
                  <a:schemeClr val="bg2">
                    <a:lumMod val="75000"/>
                  </a:schemeClr>
                </a:solidFill>
                <a:latin typeface="Source Sans Pro" panose="020B0604020202020204" charset="0"/>
              </a:rPr>
              <a:t>clic sobre la </a:t>
            </a:r>
            <a:r>
              <a:rPr lang="es-MX" dirty="0" smtClean="0">
                <a:solidFill>
                  <a:schemeClr val="bg2">
                    <a:lumMod val="75000"/>
                  </a:schemeClr>
                </a:solidFill>
                <a:latin typeface="Source Sans Pro" panose="020B0604020202020204" charset="0"/>
              </a:rPr>
              <a:t>marca de ubicación y arrástrela a cualquier punto de Sonora para modificar el sitio de consulta.</a:t>
            </a:r>
            <a:endParaRPr lang="es-MX" dirty="0">
              <a:solidFill>
                <a:schemeClr val="bg2">
                  <a:lumMod val="75000"/>
                </a:schemeClr>
              </a:solidFill>
              <a:latin typeface="Source Sans Pro" panose="020B0604020202020204" charset="0"/>
            </a:endParaRPr>
          </a:p>
        </p:txBody>
      </p:sp>
    </p:spTree>
    <p:extLst>
      <p:ext uri="{BB962C8B-B14F-4D97-AF65-F5344CB8AC3E}">
        <p14:creationId xmlns:p14="http://schemas.microsoft.com/office/powerpoint/2010/main" val="5261213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06102" y="721189"/>
            <a:ext cx="3480440" cy="261610"/>
          </a:xfrm>
          <a:prstGeom prst="rect">
            <a:avLst/>
          </a:prstGeom>
        </p:spPr>
        <p:txBody>
          <a:bodyPr wrap="none">
            <a:spAutoFit/>
          </a:bodyPr>
          <a:lstStyle/>
          <a:p>
            <a:r>
              <a:rPr lang="es-MX" sz="1100" i="1" dirty="0">
                <a:solidFill>
                  <a:schemeClr val="tx2">
                    <a:lumMod val="50000"/>
                  </a:schemeClr>
                </a:solidFill>
              </a:rPr>
              <a:t>http://www.siafeson.com/remas/index.php/pronostico</a:t>
            </a:r>
          </a:p>
        </p:txBody>
      </p:sp>
      <p:sp>
        <p:nvSpPr>
          <p:cNvPr id="3" name="Title 1"/>
          <p:cNvSpPr>
            <a:spLocks noGrp="1"/>
          </p:cNvSpPr>
          <p:nvPr>
            <p:ph type="title"/>
          </p:nvPr>
        </p:nvSpPr>
        <p:spPr>
          <a:xfrm>
            <a:off x="472487" y="207387"/>
            <a:ext cx="4947925" cy="793157"/>
          </a:xfrm>
        </p:spPr>
        <p:txBody>
          <a:bodyPr/>
          <a:lstStyle/>
          <a:p>
            <a:r>
              <a:rPr lang="es-MX" dirty="0" smtClean="0"/>
              <a:t>Pronóstico </a:t>
            </a:r>
            <a:r>
              <a:rPr lang="es-MX" sz="1400" i="1" dirty="0" err="1" smtClean="0">
                <a:solidFill>
                  <a:schemeClr val="tx2">
                    <a:lumMod val="75000"/>
                  </a:schemeClr>
                </a:solidFill>
              </a:rPr>
              <a:t>Pronóstico</a:t>
            </a:r>
            <a:r>
              <a:rPr lang="es-MX" sz="1400" i="1" dirty="0" smtClean="0">
                <a:solidFill>
                  <a:schemeClr val="tx2">
                    <a:lumMod val="75000"/>
                  </a:schemeClr>
                </a:solidFill>
              </a:rPr>
              <a:t> detallado</a:t>
            </a:r>
            <a:endParaRPr lang="es-MX" sz="1400" b="0" i="1" dirty="0">
              <a:solidFill>
                <a:schemeClr val="tx2">
                  <a:lumMod val="50000"/>
                </a:schemeClr>
              </a:solidFill>
            </a:endParaRPr>
          </a:p>
        </p:txBody>
      </p:sp>
      <p:pic>
        <p:nvPicPr>
          <p:cNvPr id="4" name="Picture 3"/>
          <p:cNvPicPr>
            <a:picLocks noChangeAspect="1"/>
          </p:cNvPicPr>
          <p:nvPr/>
        </p:nvPicPr>
        <p:blipFill rotWithShape="1">
          <a:blip r:embed="rId2"/>
          <a:srcRect t="3896"/>
          <a:stretch/>
        </p:blipFill>
        <p:spPr>
          <a:xfrm>
            <a:off x="647701" y="1250385"/>
            <a:ext cx="7757351" cy="763619"/>
          </a:xfrm>
          <a:prstGeom prst="rect">
            <a:avLst/>
          </a:prstGeom>
          <a:ln>
            <a:solidFill>
              <a:schemeClr val="tx2">
                <a:lumMod val="90000"/>
              </a:schemeClr>
            </a:solidFill>
          </a:ln>
        </p:spPr>
      </p:pic>
      <p:pic>
        <p:nvPicPr>
          <p:cNvPr id="5" name="Picture 4"/>
          <p:cNvPicPr>
            <a:picLocks noChangeAspect="1"/>
          </p:cNvPicPr>
          <p:nvPr/>
        </p:nvPicPr>
        <p:blipFill rotWithShape="1">
          <a:blip r:embed="rId3"/>
          <a:srcRect b="3051"/>
          <a:stretch/>
        </p:blipFill>
        <p:spPr>
          <a:xfrm>
            <a:off x="3750184" y="2061629"/>
            <a:ext cx="4654868" cy="4737244"/>
          </a:xfrm>
          <a:prstGeom prst="rect">
            <a:avLst/>
          </a:prstGeom>
          <a:ln>
            <a:solidFill>
              <a:schemeClr val="tx2"/>
            </a:solidFill>
          </a:ln>
        </p:spPr>
      </p:pic>
      <p:pic>
        <p:nvPicPr>
          <p:cNvPr id="6" name="Picture 5"/>
          <p:cNvPicPr>
            <a:picLocks noChangeAspect="1"/>
          </p:cNvPicPr>
          <p:nvPr/>
        </p:nvPicPr>
        <p:blipFill>
          <a:blip r:embed="rId4"/>
          <a:stretch>
            <a:fillRect/>
          </a:stretch>
        </p:blipFill>
        <p:spPr>
          <a:xfrm>
            <a:off x="647701" y="2236396"/>
            <a:ext cx="2479358" cy="4334351"/>
          </a:xfrm>
          <a:prstGeom prst="rect">
            <a:avLst/>
          </a:prstGeom>
          <a:ln>
            <a:solidFill>
              <a:schemeClr val="tx2"/>
            </a:solidFill>
          </a:ln>
        </p:spPr>
      </p:pic>
      <p:sp>
        <p:nvSpPr>
          <p:cNvPr id="7" name="Shape 81"/>
          <p:cNvSpPr txBox="1"/>
          <p:nvPr/>
        </p:nvSpPr>
        <p:spPr>
          <a:xfrm>
            <a:off x="2397493" y="3157394"/>
            <a:ext cx="3936632" cy="1062181"/>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algn="just"/>
            <a:r>
              <a:rPr lang="es-MX" b="1" dirty="0" smtClean="0">
                <a:solidFill>
                  <a:schemeClr val="bg2">
                    <a:lumMod val="75000"/>
                  </a:schemeClr>
                </a:solidFill>
                <a:latin typeface="Source Sans Pro" panose="020B0604020202020204" charset="0"/>
              </a:rPr>
              <a:t>Pronóstico detallado por hora</a:t>
            </a:r>
            <a:r>
              <a:rPr lang="es-MX" dirty="0" smtClean="0">
                <a:solidFill>
                  <a:schemeClr val="bg2">
                    <a:lumMod val="75000"/>
                  </a:schemeClr>
                </a:solidFill>
                <a:latin typeface="Source Sans Pro" panose="020B0604020202020204" charset="0"/>
              </a:rPr>
              <a:t>. Presione el botón por hora y se mostrará una tabla de días. Seleccione el día de interés dando clic y se mostrará el pronóstico por hora.</a:t>
            </a:r>
            <a:endParaRPr lang="es-MX" dirty="0">
              <a:latin typeface="Source Sans Pro" panose="020B0604020202020204" charset="0"/>
            </a:endParaRPr>
          </a:p>
        </p:txBody>
      </p:sp>
    </p:spTree>
    <p:extLst>
      <p:ext uri="{BB962C8B-B14F-4D97-AF65-F5344CB8AC3E}">
        <p14:creationId xmlns:p14="http://schemas.microsoft.com/office/powerpoint/2010/main" val="3734843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06102" y="721189"/>
            <a:ext cx="3480440" cy="261610"/>
          </a:xfrm>
          <a:prstGeom prst="rect">
            <a:avLst/>
          </a:prstGeom>
        </p:spPr>
        <p:txBody>
          <a:bodyPr wrap="none">
            <a:spAutoFit/>
          </a:bodyPr>
          <a:lstStyle/>
          <a:p>
            <a:r>
              <a:rPr lang="es-MX" sz="1100" i="1" dirty="0">
                <a:solidFill>
                  <a:schemeClr val="tx2">
                    <a:lumMod val="50000"/>
                  </a:schemeClr>
                </a:solidFill>
              </a:rPr>
              <a:t>http://www.siafeson.com/remas/index.php/pronostico</a:t>
            </a:r>
          </a:p>
        </p:txBody>
      </p:sp>
      <p:sp>
        <p:nvSpPr>
          <p:cNvPr id="3" name="Title 1"/>
          <p:cNvSpPr>
            <a:spLocks noGrp="1"/>
          </p:cNvSpPr>
          <p:nvPr>
            <p:ph type="title"/>
          </p:nvPr>
        </p:nvSpPr>
        <p:spPr>
          <a:xfrm>
            <a:off x="472487" y="207387"/>
            <a:ext cx="4947925" cy="793157"/>
          </a:xfrm>
        </p:spPr>
        <p:txBody>
          <a:bodyPr/>
          <a:lstStyle/>
          <a:p>
            <a:r>
              <a:rPr lang="es-MX" dirty="0" smtClean="0"/>
              <a:t>Pronóstico </a:t>
            </a:r>
            <a:r>
              <a:rPr lang="es-MX" sz="1400" i="1" dirty="0" err="1" smtClean="0">
                <a:solidFill>
                  <a:schemeClr val="tx2">
                    <a:lumMod val="75000"/>
                  </a:schemeClr>
                </a:solidFill>
              </a:rPr>
              <a:t>Pronóstico</a:t>
            </a:r>
            <a:r>
              <a:rPr lang="es-MX" sz="1400" i="1" dirty="0" smtClean="0">
                <a:solidFill>
                  <a:schemeClr val="tx2">
                    <a:lumMod val="75000"/>
                  </a:schemeClr>
                </a:solidFill>
              </a:rPr>
              <a:t> detallado</a:t>
            </a:r>
            <a:endParaRPr lang="es-MX" sz="1400" b="0" i="1" dirty="0">
              <a:solidFill>
                <a:schemeClr val="tx2">
                  <a:lumMod val="50000"/>
                </a:schemeClr>
              </a:solidFill>
            </a:endParaRPr>
          </a:p>
        </p:txBody>
      </p:sp>
      <p:pic>
        <p:nvPicPr>
          <p:cNvPr id="5" name="Picture 4"/>
          <p:cNvPicPr>
            <a:picLocks noChangeAspect="1"/>
          </p:cNvPicPr>
          <p:nvPr/>
        </p:nvPicPr>
        <p:blipFill rotWithShape="1">
          <a:blip r:embed="rId2"/>
          <a:srcRect t="3896"/>
          <a:stretch/>
        </p:blipFill>
        <p:spPr>
          <a:xfrm>
            <a:off x="647701" y="1250385"/>
            <a:ext cx="7757351" cy="763619"/>
          </a:xfrm>
          <a:prstGeom prst="rect">
            <a:avLst/>
          </a:prstGeom>
          <a:ln>
            <a:solidFill>
              <a:schemeClr val="tx2">
                <a:lumMod val="90000"/>
              </a:schemeClr>
            </a:solidFill>
          </a:ln>
        </p:spPr>
      </p:pic>
      <p:pic>
        <p:nvPicPr>
          <p:cNvPr id="6" name="Picture 5"/>
          <p:cNvPicPr>
            <a:picLocks noChangeAspect="1"/>
          </p:cNvPicPr>
          <p:nvPr/>
        </p:nvPicPr>
        <p:blipFill rotWithShape="1">
          <a:blip r:embed="rId3"/>
          <a:srcRect b="3051"/>
          <a:stretch/>
        </p:blipFill>
        <p:spPr>
          <a:xfrm>
            <a:off x="3750184" y="2061629"/>
            <a:ext cx="4654868" cy="4737244"/>
          </a:xfrm>
          <a:prstGeom prst="rect">
            <a:avLst/>
          </a:prstGeom>
          <a:ln>
            <a:solidFill>
              <a:schemeClr val="tx2"/>
            </a:solidFill>
          </a:ln>
        </p:spPr>
      </p:pic>
      <p:sp>
        <p:nvSpPr>
          <p:cNvPr id="8" name="Rectangle 7"/>
          <p:cNvSpPr/>
          <p:nvPr/>
        </p:nvSpPr>
        <p:spPr>
          <a:xfrm>
            <a:off x="3139566" y="4116531"/>
            <a:ext cx="3266272"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200" b="1" dirty="0" smtClean="0">
                <a:solidFill>
                  <a:schemeClr val="bg2">
                    <a:lumMod val="75000"/>
                  </a:schemeClr>
                </a:solidFill>
                <a:latin typeface="Source Sans Pro" panose="020B0604020202020204" charset="0"/>
              </a:rPr>
              <a:t>Por hora. </a:t>
            </a:r>
            <a:r>
              <a:rPr lang="es-MX" sz="1200" dirty="0" smtClean="0">
                <a:solidFill>
                  <a:schemeClr val="bg2">
                    <a:lumMod val="75000"/>
                  </a:schemeClr>
                </a:solidFill>
                <a:latin typeface="Source Sans Pro" panose="020B0604020202020204" charset="0"/>
              </a:rPr>
              <a:t>En la tabla se muestra el pronóstico horario para el día seleccionado. De izquierda a derecha las columnas muestran: hora, temperatura promedio, precipitación, velocidad de viento, ráfaga de viento y dirección de viento. </a:t>
            </a:r>
          </a:p>
          <a:p>
            <a:pPr algn="just"/>
            <a:endParaRPr lang="es-MX" sz="1200" dirty="0">
              <a:solidFill>
                <a:schemeClr val="bg2">
                  <a:lumMod val="75000"/>
                </a:schemeClr>
              </a:solidFill>
              <a:latin typeface="Source Sans Pro" panose="020B0604020202020204" charset="0"/>
            </a:endParaRPr>
          </a:p>
          <a:p>
            <a:pPr algn="just"/>
            <a:r>
              <a:rPr lang="es-MX" sz="1200" dirty="0" smtClean="0">
                <a:solidFill>
                  <a:schemeClr val="bg2">
                    <a:lumMod val="75000"/>
                  </a:schemeClr>
                </a:solidFill>
                <a:latin typeface="Source Sans Pro" panose="020B0604020202020204" charset="0"/>
              </a:rPr>
              <a:t>Ubique el cursor sobre los iconos de la tabla para identificar las variables.</a:t>
            </a:r>
            <a:endParaRPr lang="es-MX" sz="1200" dirty="0">
              <a:solidFill>
                <a:schemeClr val="bg2">
                  <a:lumMod val="75000"/>
                </a:schemeClr>
              </a:solidFill>
              <a:latin typeface="Source Sans Pro" panose="020B0604020202020204" charset="0"/>
            </a:endParaRPr>
          </a:p>
        </p:txBody>
      </p:sp>
      <p:pic>
        <p:nvPicPr>
          <p:cNvPr id="9" name="Picture 8"/>
          <p:cNvPicPr>
            <a:picLocks noChangeAspect="1"/>
          </p:cNvPicPr>
          <p:nvPr/>
        </p:nvPicPr>
        <p:blipFill>
          <a:blip r:embed="rId4"/>
          <a:stretch>
            <a:fillRect/>
          </a:stretch>
        </p:blipFill>
        <p:spPr>
          <a:xfrm>
            <a:off x="647701" y="2071154"/>
            <a:ext cx="2391918" cy="4710113"/>
          </a:xfrm>
          <a:prstGeom prst="rect">
            <a:avLst/>
          </a:prstGeom>
          <a:ln>
            <a:solidFill>
              <a:schemeClr val="tx2">
                <a:lumMod val="90000"/>
              </a:schemeClr>
            </a:solidFill>
          </a:ln>
        </p:spPr>
      </p:pic>
    </p:spTree>
    <p:extLst>
      <p:ext uri="{BB962C8B-B14F-4D97-AF65-F5344CB8AC3E}">
        <p14:creationId xmlns:p14="http://schemas.microsoft.com/office/powerpoint/2010/main" val="2868631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50144" y="2215306"/>
            <a:ext cx="3815400" cy="1453593"/>
          </a:xfrm>
        </p:spPr>
        <p:txBody>
          <a:bodyPr/>
          <a:lstStyle/>
          <a:p>
            <a:pPr>
              <a:buClr>
                <a:srgbClr val="FFFF00"/>
              </a:buClr>
            </a:pPr>
            <a:r>
              <a:rPr lang="es-MX" dirty="0" smtClean="0">
                <a:solidFill>
                  <a:schemeClr val="tx2">
                    <a:lumMod val="25000"/>
                  </a:schemeClr>
                </a:solidFill>
              </a:rPr>
              <a:t>Los productos de </a:t>
            </a:r>
            <a:r>
              <a:rPr lang="es-MX" b="1" dirty="0" smtClean="0">
                <a:solidFill>
                  <a:schemeClr val="tx2">
                    <a:lumMod val="25000"/>
                  </a:schemeClr>
                </a:solidFill>
              </a:rPr>
              <a:t>interés </a:t>
            </a:r>
            <a:r>
              <a:rPr lang="es-MX" dirty="0" smtClean="0">
                <a:solidFill>
                  <a:schemeClr val="tx2">
                    <a:lumMod val="25000"/>
                  </a:schemeClr>
                </a:solidFill>
              </a:rPr>
              <a:t>para los </a:t>
            </a:r>
            <a:r>
              <a:rPr lang="es-MX" b="1" dirty="0" smtClean="0">
                <a:solidFill>
                  <a:schemeClr val="tx2">
                    <a:lumMod val="25000"/>
                  </a:schemeClr>
                </a:solidFill>
              </a:rPr>
              <a:t>agricultores </a:t>
            </a:r>
            <a:r>
              <a:rPr lang="es-MX" dirty="0" smtClean="0">
                <a:solidFill>
                  <a:schemeClr val="tx2">
                    <a:lumMod val="25000"/>
                  </a:schemeClr>
                </a:solidFill>
              </a:rPr>
              <a:t>están aquí.</a:t>
            </a:r>
            <a:endParaRPr lang="es-MX" dirty="0">
              <a:solidFill>
                <a:schemeClr val="tx2">
                  <a:lumMod val="25000"/>
                </a:schemeClr>
              </a:solidFill>
            </a:endParaRPr>
          </a:p>
        </p:txBody>
      </p:sp>
      <p:sp>
        <p:nvSpPr>
          <p:cNvPr id="4" name="Shape 96"/>
          <p:cNvSpPr txBox="1">
            <a:spLocks noGrp="1"/>
          </p:cNvSpPr>
          <p:nvPr>
            <p:ph type="ctrTitle"/>
          </p:nvPr>
        </p:nvSpPr>
        <p:spPr>
          <a:xfrm>
            <a:off x="665225" y="2018025"/>
            <a:ext cx="4927500" cy="1546500"/>
          </a:xfrm>
          <a:prstGeom prst="rect">
            <a:avLst/>
          </a:prstGeom>
        </p:spPr>
        <p:txBody>
          <a:bodyPr wrap="square" lIns="91425" tIns="91425" rIns="91425" bIns="91425" anchor="b" anchorCtr="0">
            <a:noAutofit/>
          </a:bodyPr>
          <a:lstStyle/>
          <a:p>
            <a:pPr marL="0" lvl="0" indent="0" rtl="0">
              <a:spcBef>
                <a:spcPts val="0"/>
              </a:spcBef>
              <a:buNone/>
            </a:pPr>
            <a:r>
              <a:rPr lang="en" dirty="0">
                <a:solidFill>
                  <a:srgbClr val="2F3848"/>
                </a:solidFill>
              </a:rPr>
              <a:t>2</a:t>
            </a:r>
            <a:r>
              <a:rPr lang="en" dirty="0" smtClean="0">
                <a:solidFill>
                  <a:srgbClr val="2F3848"/>
                </a:solidFill>
              </a:rPr>
              <a:t>.</a:t>
            </a:r>
            <a:endParaRPr lang="en" dirty="0">
              <a:solidFill>
                <a:srgbClr val="2F3848"/>
              </a:solidFill>
            </a:endParaRPr>
          </a:p>
          <a:p>
            <a:pPr marL="0" lvl="0" indent="0" rtl="0">
              <a:spcBef>
                <a:spcPts val="0"/>
              </a:spcBef>
              <a:buNone/>
            </a:pPr>
            <a:r>
              <a:rPr lang="en" dirty="0" smtClean="0"/>
              <a:t>Agriremas</a:t>
            </a:r>
            <a:endParaRPr lang="en" dirty="0"/>
          </a:p>
        </p:txBody>
      </p:sp>
      <p:sp>
        <p:nvSpPr>
          <p:cNvPr id="9" name="TextBox 8"/>
          <p:cNvSpPr txBox="1"/>
          <p:nvPr/>
        </p:nvSpPr>
        <p:spPr>
          <a:xfrm>
            <a:off x="675273" y="3644911"/>
            <a:ext cx="2851698" cy="1708160"/>
          </a:xfrm>
          <a:prstGeom prst="rect">
            <a:avLst/>
          </a:prstGeom>
          <a:solidFill>
            <a:srgbClr val="FFFF66"/>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Horas frío</a:t>
            </a:r>
          </a:p>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Unidades Calor</a:t>
            </a:r>
          </a:p>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Evapotranspiración</a:t>
            </a:r>
          </a:p>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Contingencia</a:t>
            </a:r>
          </a:p>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Heladas</a:t>
            </a:r>
            <a:endParaRPr lang="es-MX" sz="2100" dirty="0">
              <a:solidFill>
                <a:schemeClr val="tx2">
                  <a:lumMod val="25000"/>
                </a:schemeClr>
              </a:solidFill>
              <a:latin typeface="Source Sans Pro" panose="020B0604020202020204" charset="0"/>
            </a:endParaRPr>
          </a:p>
        </p:txBody>
      </p:sp>
      <p:grpSp>
        <p:nvGrpSpPr>
          <p:cNvPr id="11" name="Group 10"/>
          <p:cNvGrpSpPr/>
          <p:nvPr/>
        </p:nvGrpSpPr>
        <p:grpSpPr>
          <a:xfrm>
            <a:off x="4113217" y="3098647"/>
            <a:ext cx="1638515" cy="443346"/>
            <a:chOff x="4113217" y="3098647"/>
            <a:chExt cx="1638515" cy="443346"/>
          </a:xfrm>
        </p:grpSpPr>
        <p:grpSp>
          <p:nvGrpSpPr>
            <p:cNvPr id="5" name="Shape 504"/>
            <p:cNvGrpSpPr/>
            <p:nvPr/>
          </p:nvGrpSpPr>
          <p:grpSpPr>
            <a:xfrm>
              <a:off x="5433718" y="3127483"/>
              <a:ext cx="318014" cy="414510"/>
              <a:chOff x="2624850" y="4296000"/>
              <a:chExt cx="380400" cy="495825"/>
            </a:xfrm>
          </p:grpSpPr>
          <p:sp>
            <p:nvSpPr>
              <p:cNvPr id="6" name="Shape 505"/>
              <p:cNvSpPr/>
              <p:nvPr/>
            </p:nvSpPr>
            <p:spPr>
              <a:xfrm>
                <a:off x="2845875" y="4296000"/>
                <a:ext cx="126425" cy="125800"/>
              </a:xfrm>
              <a:custGeom>
                <a:avLst/>
                <a:gdLst/>
                <a:ahLst/>
                <a:cxnLst/>
                <a:rect l="0" t="0" r="0" b="0"/>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7" name="Shape 506"/>
              <p:cNvSpPr/>
              <p:nvPr/>
            </p:nvSpPr>
            <p:spPr>
              <a:xfrm>
                <a:off x="2635850" y="4316150"/>
                <a:ext cx="369400" cy="475675"/>
              </a:xfrm>
              <a:custGeom>
                <a:avLst/>
                <a:gdLst/>
                <a:ahLst/>
                <a:cxnLst/>
                <a:rect l="0" t="0" r="0" b="0"/>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8" name="Shape 507"/>
              <p:cNvSpPr/>
              <p:nvPr/>
            </p:nvSpPr>
            <p:spPr>
              <a:xfrm>
                <a:off x="2624850" y="4357675"/>
                <a:ext cx="171600" cy="171600"/>
              </a:xfrm>
              <a:custGeom>
                <a:avLst/>
                <a:gdLst/>
                <a:ahLst/>
                <a:cxnLst/>
                <a:rect l="0" t="0" r="0" b="0"/>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grpSp>
        <p:sp>
          <p:nvSpPr>
            <p:cNvPr id="10" name="Right Triangle 9"/>
            <p:cNvSpPr/>
            <p:nvPr/>
          </p:nvSpPr>
          <p:spPr>
            <a:xfrm rot="10800000">
              <a:off x="4113217" y="3098647"/>
              <a:ext cx="409381" cy="3453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solidFill>
              </a:endParaRPr>
            </a:p>
          </p:txBody>
        </p:sp>
      </p:grpSp>
      <p:pic>
        <p:nvPicPr>
          <p:cNvPr id="12"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9615" y="287587"/>
            <a:ext cx="347904" cy="433945"/>
          </a:xfrm>
          <a:prstGeom prst="rect">
            <a:avLst/>
          </a:prstGeom>
        </p:spPr>
      </p:pic>
      <p:pic>
        <p:nvPicPr>
          <p:cNvPr id="13"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355" y="299215"/>
            <a:ext cx="381573" cy="437686"/>
          </a:xfrm>
          <a:prstGeom prst="rect">
            <a:avLst/>
          </a:prstGeom>
        </p:spPr>
      </p:pic>
      <p:pic>
        <p:nvPicPr>
          <p:cNvPr id="14"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38" y="414727"/>
            <a:ext cx="732741" cy="322174"/>
          </a:xfrm>
          <a:prstGeom prst="rect">
            <a:avLst/>
          </a:prstGeom>
        </p:spPr>
      </p:pic>
    </p:spTree>
    <p:extLst>
      <p:ext uri="{BB962C8B-B14F-4D97-AF65-F5344CB8AC3E}">
        <p14:creationId xmlns:p14="http://schemas.microsoft.com/office/powerpoint/2010/main" val="40390320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06102" y="721189"/>
            <a:ext cx="3480440" cy="261610"/>
          </a:xfrm>
          <a:prstGeom prst="rect">
            <a:avLst/>
          </a:prstGeom>
        </p:spPr>
        <p:txBody>
          <a:bodyPr wrap="none">
            <a:spAutoFit/>
          </a:bodyPr>
          <a:lstStyle/>
          <a:p>
            <a:r>
              <a:rPr lang="es-MX" sz="1100" i="1" dirty="0">
                <a:solidFill>
                  <a:schemeClr val="tx2">
                    <a:lumMod val="50000"/>
                  </a:schemeClr>
                </a:solidFill>
              </a:rPr>
              <a:t>http://www.siafeson.com/remas/index.php/pronostico</a:t>
            </a:r>
          </a:p>
        </p:txBody>
      </p:sp>
      <p:sp>
        <p:nvSpPr>
          <p:cNvPr id="6" name="Title 1"/>
          <p:cNvSpPr>
            <a:spLocks noGrp="1"/>
          </p:cNvSpPr>
          <p:nvPr>
            <p:ph type="title"/>
          </p:nvPr>
        </p:nvSpPr>
        <p:spPr>
          <a:xfrm>
            <a:off x="472487" y="207387"/>
            <a:ext cx="4947925" cy="793157"/>
          </a:xfrm>
        </p:spPr>
        <p:txBody>
          <a:bodyPr/>
          <a:lstStyle/>
          <a:p>
            <a:r>
              <a:rPr lang="es-MX" dirty="0" smtClean="0"/>
              <a:t>Pronóstico </a:t>
            </a:r>
            <a:r>
              <a:rPr lang="es-MX" sz="1400" i="1" dirty="0" err="1" smtClean="0">
                <a:solidFill>
                  <a:schemeClr val="tx2">
                    <a:lumMod val="75000"/>
                  </a:schemeClr>
                </a:solidFill>
              </a:rPr>
              <a:t>Pronóstico</a:t>
            </a:r>
            <a:r>
              <a:rPr lang="es-MX" sz="1400" i="1" dirty="0" smtClean="0">
                <a:solidFill>
                  <a:schemeClr val="tx2">
                    <a:lumMod val="75000"/>
                  </a:schemeClr>
                </a:solidFill>
              </a:rPr>
              <a:t> detallado</a:t>
            </a:r>
            <a:endParaRPr lang="es-MX" sz="1400" b="0" i="1" dirty="0">
              <a:solidFill>
                <a:schemeClr val="tx2">
                  <a:lumMod val="50000"/>
                </a:schemeClr>
              </a:solidFill>
            </a:endParaRPr>
          </a:p>
        </p:txBody>
      </p:sp>
      <p:pic>
        <p:nvPicPr>
          <p:cNvPr id="7" name="Picture 6"/>
          <p:cNvPicPr>
            <a:picLocks noChangeAspect="1"/>
          </p:cNvPicPr>
          <p:nvPr/>
        </p:nvPicPr>
        <p:blipFill>
          <a:blip r:embed="rId2"/>
          <a:stretch>
            <a:fillRect/>
          </a:stretch>
        </p:blipFill>
        <p:spPr>
          <a:xfrm>
            <a:off x="268606" y="1639478"/>
            <a:ext cx="8585454" cy="5089017"/>
          </a:xfrm>
          <a:prstGeom prst="rect">
            <a:avLst/>
          </a:prstGeom>
          <a:ln>
            <a:solidFill>
              <a:schemeClr val="tx2">
                <a:lumMod val="90000"/>
              </a:schemeClr>
            </a:solidFill>
          </a:ln>
        </p:spPr>
      </p:pic>
      <p:sp>
        <p:nvSpPr>
          <p:cNvPr id="8" name="Rectangle 7"/>
          <p:cNvSpPr/>
          <p:nvPr/>
        </p:nvSpPr>
        <p:spPr>
          <a:xfrm>
            <a:off x="1463165" y="3116406"/>
            <a:ext cx="727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200" b="1" dirty="0" smtClean="0">
                <a:solidFill>
                  <a:schemeClr val="bg2">
                    <a:lumMod val="75000"/>
                  </a:schemeClr>
                </a:solidFill>
                <a:latin typeface="Source Sans Pro" panose="020B0604020202020204" charset="0"/>
              </a:rPr>
              <a:t>Gráficas. </a:t>
            </a:r>
            <a:r>
              <a:rPr lang="es-MX" sz="1200" dirty="0" smtClean="0">
                <a:solidFill>
                  <a:schemeClr val="bg2">
                    <a:lumMod val="75000"/>
                  </a:schemeClr>
                </a:solidFill>
                <a:latin typeface="Source Sans Pro" panose="020B0604020202020204" charset="0"/>
              </a:rPr>
              <a:t>Debajo de la tabla y del mapa se muestra una gráfica del pronóstico horario para la temperatura promedio. Para cambiar a otra variable haga clic en las pestañas de la parte superior de la gráfica.</a:t>
            </a:r>
            <a:endParaRPr lang="es-MX" sz="1200" dirty="0">
              <a:solidFill>
                <a:schemeClr val="bg2">
                  <a:lumMod val="75000"/>
                </a:schemeClr>
              </a:solidFill>
              <a:latin typeface="Source Sans Pro" panose="020B0604020202020204" charset="0"/>
            </a:endParaRPr>
          </a:p>
        </p:txBody>
      </p:sp>
      <p:sp>
        <p:nvSpPr>
          <p:cNvPr id="9" name="Rectangle 8"/>
          <p:cNvSpPr/>
          <p:nvPr/>
        </p:nvSpPr>
        <p:spPr>
          <a:xfrm>
            <a:off x="5158529" y="6293249"/>
            <a:ext cx="385178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200" dirty="0" smtClean="0">
                <a:solidFill>
                  <a:schemeClr val="bg2">
                    <a:lumMod val="75000"/>
                  </a:schemeClr>
                </a:solidFill>
                <a:latin typeface="Source Sans Pro" panose="020B0604020202020204" charset="0"/>
              </a:rPr>
              <a:t>En el eje x se muestran los días y las horas. Por ejemplo martes 15 corresponde al día martes y las 15 horas.</a:t>
            </a:r>
            <a:endParaRPr lang="es-MX" sz="1200" dirty="0">
              <a:solidFill>
                <a:schemeClr val="bg2">
                  <a:lumMod val="75000"/>
                </a:schemeClr>
              </a:solidFill>
              <a:latin typeface="Source Sans Pro" panose="020B0604020202020204" charset="0"/>
            </a:endParaRPr>
          </a:p>
        </p:txBody>
      </p:sp>
    </p:spTree>
    <p:extLst>
      <p:ext uri="{BB962C8B-B14F-4D97-AF65-F5344CB8AC3E}">
        <p14:creationId xmlns:p14="http://schemas.microsoft.com/office/powerpoint/2010/main" val="1353651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06102" y="721189"/>
            <a:ext cx="3480440" cy="261610"/>
          </a:xfrm>
          <a:prstGeom prst="rect">
            <a:avLst/>
          </a:prstGeom>
        </p:spPr>
        <p:txBody>
          <a:bodyPr wrap="none">
            <a:spAutoFit/>
          </a:bodyPr>
          <a:lstStyle/>
          <a:p>
            <a:r>
              <a:rPr lang="es-MX" sz="1100" i="1" dirty="0">
                <a:solidFill>
                  <a:schemeClr val="tx2">
                    <a:lumMod val="50000"/>
                  </a:schemeClr>
                </a:solidFill>
              </a:rPr>
              <a:t>http://www.siafeson.com/remas/index.php/pronostico</a:t>
            </a:r>
          </a:p>
        </p:txBody>
      </p:sp>
      <p:sp>
        <p:nvSpPr>
          <p:cNvPr id="3" name="Title 1"/>
          <p:cNvSpPr>
            <a:spLocks noGrp="1"/>
          </p:cNvSpPr>
          <p:nvPr>
            <p:ph type="title"/>
          </p:nvPr>
        </p:nvSpPr>
        <p:spPr>
          <a:xfrm>
            <a:off x="472487" y="207387"/>
            <a:ext cx="4947925" cy="793157"/>
          </a:xfrm>
        </p:spPr>
        <p:txBody>
          <a:bodyPr/>
          <a:lstStyle/>
          <a:p>
            <a:r>
              <a:rPr lang="es-MX" dirty="0" smtClean="0"/>
              <a:t>Pronóstico </a:t>
            </a:r>
            <a:r>
              <a:rPr lang="es-MX" sz="1400" i="1" dirty="0" err="1" smtClean="0">
                <a:solidFill>
                  <a:schemeClr val="tx2">
                    <a:lumMod val="75000"/>
                  </a:schemeClr>
                </a:solidFill>
              </a:rPr>
              <a:t>Pronóstico</a:t>
            </a:r>
            <a:r>
              <a:rPr lang="es-MX" sz="1400" i="1" dirty="0" smtClean="0">
                <a:solidFill>
                  <a:schemeClr val="tx2">
                    <a:lumMod val="75000"/>
                  </a:schemeClr>
                </a:solidFill>
              </a:rPr>
              <a:t> detallado</a:t>
            </a:r>
            <a:endParaRPr lang="es-MX" sz="1400" b="0" i="1" dirty="0">
              <a:solidFill>
                <a:schemeClr val="tx2">
                  <a:lumMod val="50000"/>
                </a:schemeClr>
              </a:solidFill>
            </a:endParaRPr>
          </a:p>
        </p:txBody>
      </p:sp>
      <p:pic>
        <p:nvPicPr>
          <p:cNvPr id="4" name="Picture 3"/>
          <p:cNvPicPr>
            <a:picLocks noChangeAspect="1"/>
          </p:cNvPicPr>
          <p:nvPr/>
        </p:nvPicPr>
        <p:blipFill rotWithShape="1">
          <a:blip r:embed="rId2"/>
          <a:srcRect t="3896"/>
          <a:stretch/>
        </p:blipFill>
        <p:spPr>
          <a:xfrm>
            <a:off x="647701" y="1250385"/>
            <a:ext cx="7757351" cy="763619"/>
          </a:xfrm>
          <a:prstGeom prst="rect">
            <a:avLst/>
          </a:prstGeom>
          <a:ln>
            <a:solidFill>
              <a:schemeClr val="tx2">
                <a:lumMod val="90000"/>
              </a:schemeClr>
            </a:solidFill>
          </a:ln>
        </p:spPr>
      </p:pic>
      <p:pic>
        <p:nvPicPr>
          <p:cNvPr id="5" name="Picture 4"/>
          <p:cNvPicPr>
            <a:picLocks noChangeAspect="1"/>
          </p:cNvPicPr>
          <p:nvPr/>
        </p:nvPicPr>
        <p:blipFill rotWithShape="1">
          <a:blip r:embed="rId3"/>
          <a:srcRect b="3051"/>
          <a:stretch/>
        </p:blipFill>
        <p:spPr>
          <a:xfrm>
            <a:off x="3750184" y="2061629"/>
            <a:ext cx="4654868" cy="4737244"/>
          </a:xfrm>
          <a:prstGeom prst="rect">
            <a:avLst/>
          </a:prstGeom>
          <a:ln>
            <a:solidFill>
              <a:schemeClr val="tx2"/>
            </a:solidFill>
          </a:ln>
        </p:spPr>
      </p:pic>
      <p:pic>
        <p:nvPicPr>
          <p:cNvPr id="6" name="Picture 5"/>
          <p:cNvPicPr>
            <a:picLocks noChangeAspect="1"/>
          </p:cNvPicPr>
          <p:nvPr/>
        </p:nvPicPr>
        <p:blipFill>
          <a:blip r:embed="rId4"/>
          <a:stretch>
            <a:fillRect/>
          </a:stretch>
        </p:blipFill>
        <p:spPr>
          <a:xfrm>
            <a:off x="647701" y="2414940"/>
            <a:ext cx="2366010" cy="3609023"/>
          </a:xfrm>
          <a:prstGeom prst="rect">
            <a:avLst/>
          </a:prstGeom>
          <a:ln>
            <a:solidFill>
              <a:schemeClr val="tx2">
                <a:lumMod val="90000"/>
              </a:schemeClr>
            </a:solidFill>
          </a:ln>
        </p:spPr>
      </p:pic>
      <p:sp>
        <p:nvSpPr>
          <p:cNvPr id="7" name="Shape 81"/>
          <p:cNvSpPr txBox="1"/>
          <p:nvPr/>
        </p:nvSpPr>
        <p:spPr>
          <a:xfrm>
            <a:off x="3170419" y="3805094"/>
            <a:ext cx="4271365" cy="1462231"/>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algn="just"/>
            <a:r>
              <a:rPr lang="es-MX" sz="1300" b="1" dirty="0" smtClean="0">
                <a:solidFill>
                  <a:schemeClr val="bg2">
                    <a:lumMod val="75000"/>
                  </a:schemeClr>
                </a:solidFill>
                <a:latin typeface="Source Sans Pro" panose="020B0604020202020204" charset="0"/>
              </a:rPr>
              <a:t>Pronóstico detallado por día</a:t>
            </a:r>
            <a:r>
              <a:rPr lang="es-MX" sz="1300" dirty="0" smtClean="0">
                <a:solidFill>
                  <a:schemeClr val="bg2">
                    <a:lumMod val="75000"/>
                  </a:schemeClr>
                </a:solidFill>
                <a:latin typeface="Source Sans Pro" panose="020B0604020202020204" charset="0"/>
              </a:rPr>
              <a:t>. Presione el botón por día y se mostrará una tabla con el pronóstico para temperatura máxima, temperatura mínima, precipitación y humedad relativa (de izquierda a derecha).</a:t>
            </a:r>
          </a:p>
          <a:p>
            <a:pPr algn="just"/>
            <a:endParaRPr lang="es-MX" sz="1200" dirty="0">
              <a:solidFill>
                <a:schemeClr val="bg2">
                  <a:lumMod val="75000"/>
                </a:schemeClr>
              </a:solidFill>
              <a:latin typeface="Source Sans Pro" panose="020B0604020202020204" charset="0"/>
            </a:endParaRPr>
          </a:p>
          <a:p>
            <a:pPr algn="just"/>
            <a:r>
              <a:rPr lang="es-MX" sz="1200" dirty="0">
                <a:solidFill>
                  <a:schemeClr val="bg2">
                    <a:lumMod val="75000"/>
                  </a:schemeClr>
                </a:solidFill>
                <a:latin typeface="Source Sans Pro" panose="020B0604020202020204" charset="0"/>
              </a:rPr>
              <a:t>Ubique el cursor sobre los iconos de la tabla para identificar las variables.</a:t>
            </a:r>
          </a:p>
          <a:p>
            <a:pPr algn="just"/>
            <a:endParaRPr lang="es-MX" sz="1300" dirty="0">
              <a:latin typeface="Source Sans Pro" panose="020B0604020202020204" charset="0"/>
            </a:endParaRPr>
          </a:p>
        </p:txBody>
      </p:sp>
    </p:spTree>
    <p:extLst>
      <p:ext uri="{BB962C8B-B14F-4D97-AF65-F5344CB8AC3E}">
        <p14:creationId xmlns:p14="http://schemas.microsoft.com/office/powerpoint/2010/main" val="23266349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85337" y="1810480"/>
            <a:ext cx="3815400" cy="1453593"/>
          </a:xfrm>
        </p:spPr>
        <p:txBody>
          <a:bodyPr/>
          <a:lstStyle/>
          <a:p>
            <a:pPr>
              <a:buClr>
                <a:srgbClr val="FFFF00"/>
              </a:buClr>
            </a:pPr>
            <a:r>
              <a:rPr lang="es-MX" dirty="0" smtClean="0">
                <a:solidFill>
                  <a:schemeClr val="tx2">
                    <a:lumMod val="25000"/>
                  </a:schemeClr>
                </a:solidFill>
              </a:rPr>
              <a:t>Consulte tablas y gráficas de días frío y días calor por estación.</a:t>
            </a:r>
            <a:endParaRPr lang="es-MX" dirty="0">
              <a:solidFill>
                <a:schemeClr val="tx2">
                  <a:lumMod val="25000"/>
                </a:schemeClr>
              </a:solidFill>
            </a:endParaRPr>
          </a:p>
        </p:txBody>
      </p:sp>
      <p:sp>
        <p:nvSpPr>
          <p:cNvPr id="4" name="Shape 96"/>
          <p:cNvSpPr txBox="1">
            <a:spLocks noGrp="1"/>
          </p:cNvSpPr>
          <p:nvPr>
            <p:ph type="ctrTitle"/>
          </p:nvPr>
        </p:nvSpPr>
        <p:spPr>
          <a:xfrm>
            <a:off x="621587" y="1695412"/>
            <a:ext cx="4927500" cy="1546500"/>
          </a:xfrm>
          <a:prstGeom prst="rect">
            <a:avLst/>
          </a:prstGeom>
        </p:spPr>
        <p:txBody>
          <a:bodyPr wrap="square" lIns="91425" tIns="91425" rIns="91425" bIns="91425" anchor="b" anchorCtr="0">
            <a:noAutofit/>
          </a:bodyPr>
          <a:lstStyle/>
          <a:p>
            <a:pPr marL="0" lvl="0" indent="0" rtl="0">
              <a:spcBef>
                <a:spcPts val="0"/>
              </a:spcBef>
              <a:buNone/>
            </a:pPr>
            <a:r>
              <a:rPr lang="en" dirty="0">
                <a:solidFill>
                  <a:srgbClr val="2F3848"/>
                </a:solidFill>
              </a:rPr>
              <a:t>7</a:t>
            </a:r>
            <a:r>
              <a:rPr lang="en" dirty="0" smtClean="0">
                <a:solidFill>
                  <a:srgbClr val="2F3848"/>
                </a:solidFill>
              </a:rPr>
              <a:t>.</a:t>
            </a:r>
            <a:endParaRPr lang="en" dirty="0">
              <a:solidFill>
                <a:srgbClr val="2F3848"/>
              </a:solidFill>
            </a:endParaRPr>
          </a:p>
          <a:p>
            <a:pPr marL="0" lvl="0" indent="0" rtl="0">
              <a:spcBef>
                <a:spcPts val="0"/>
              </a:spcBef>
              <a:buNone/>
            </a:pPr>
            <a:r>
              <a:rPr lang="en" dirty="0" smtClean="0"/>
              <a:t>Mapas</a:t>
            </a:r>
            <a:endParaRPr lang="en" dirty="0"/>
          </a:p>
        </p:txBody>
      </p:sp>
      <p:sp>
        <p:nvSpPr>
          <p:cNvPr id="9" name="TextBox 8"/>
          <p:cNvSpPr txBox="1"/>
          <p:nvPr/>
        </p:nvSpPr>
        <p:spPr>
          <a:xfrm>
            <a:off x="563971" y="3624597"/>
            <a:ext cx="2988854" cy="1061829"/>
          </a:xfrm>
          <a:prstGeom prst="rect">
            <a:avLst/>
          </a:prstGeom>
          <a:solidFill>
            <a:srgbClr val="FFFF66"/>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Mapas</a:t>
            </a:r>
          </a:p>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Mapas interpolados</a:t>
            </a:r>
          </a:p>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Imagen satelital</a:t>
            </a:r>
          </a:p>
        </p:txBody>
      </p:sp>
      <p:sp>
        <p:nvSpPr>
          <p:cNvPr id="10" name="Right Triangle 9"/>
          <p:cNvSpPr/>
          <p:nvPr/>
        </p:nvSpPr>
        <p:spPr>
          <a:xfrm rot="10800000">
            <a:off x="2605391" y="2726323"/>
            <a:ext cx="409381" cy="3453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solidFill>
            </a:endParaRPr>
          </a:p>
        </p:txBody>
      </p:sp>
      <p:pic>
        <p:nvPicPr>
          <p:cNvPr id="7"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9615" y="287587"/>
            <a:ext cx="347904" cy="433945"/>
          </a:xfrm>
          <a:prstGeom prst="rect">
            <a:avLst/>
          </a:prstGeom>
        </p:spPr>
      </p:pic>
      <p:pic>
        <p:nvPicPr>
          <p:cNvPr id="8"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355" y="299215"/>
            <a:ext cx="381573" cy="437686"/>
          </a:xfrm>
          <a:prstGeom prst="rect">
            <a:avLst/>
          </a:prstGeom>
        </p:spPr>
      </p:pic>
      <p:pic>
        <p:nvPicPr>
          <p:cNvPr id="11"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38" y="414727"/>
            <a:ext cx="732741" cy="322174"/>
          </a:xfrm>
          <a:prstGeom prst="rect">
            <a:avLst/>
          </a:prstGeom>
        </p:spPr>
      </p:pic>
    </p:spTree>
    <p:extLst>
      <p:ext uri="{BB962C8B-B14F-4D97-AF65-F5344CB8AC3E}">
        <p14:creationId xmlns:p14="http://schemas.microsoft.com/office/powerpoint/2010/main" val="19833388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Mapas</a:t>
            </a:r>
            <a:r>
              <a:rPr lang="en" sz="1000" dirty="0">
                <a:solidFill>
                  <a:schemeClr val="tx2">
                    <a:lumMod val="90000"/>
                  </a:schemeClr>
                </a:solidFill>
              </a:rPr>
              <a:t> </a:t>
            </a:r>
            <a:r>
              <a:rPr lang="en" sz="1000" dirty="0" smtClean="0">
                <a:solidFill>
                  <a:schemeClr val="tx2">
                    <a:lumMod val="90000"/>
                  </a:schemeClr>
                </a:solidFill>
              </a:rPr>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Mapas</a:t>
            </a:r>
            <a:r>
              <a:rPr lang="es-MX" dirty="0" smtClean="0"/>
              <a:t> </a:t>
            </a:r>
            <a:endParaRPr lang="es-MX" b="0" i="1" dirty="0">
              <a:solidFill>
                <a:schemeClr val="tx2">
                  <a:lumMod val="50000"/>
                </a:schemeClr>
              </a:solidFill>
            </a:endParaRPr>
          </a:p>
        </p:txBody>
      </p:sp>
      <p:pic>
        <p:nvPicPr>
          <p:cNvPr id="3" name="Picture 2"/>
          <p:cNvPicPr>
            <a:picLocks noChangeAspect="1"/>
          </p:cNvPicPr>
          <p:nvPr/>
        </p:nvPicPr>
        <p:blipFill>
          <a:blip r:embed="rId2"/>
          <a:stretch>
            <a:fillRect/>
          </a:stretch>
        </p:blipFill>
        <p:spPr>
          <a:xfrm>
            <a:off x="414337" y="1447800"/>
            <a:ext cx="8306086" cy="5294090"/>
          </a:xfrm>
          <a:prstGeom prst="rect">
            <a:avLst/>
          </a:prstGeom>
          <a:ln>
            <a:solidFill>
              <a:schemeClr val="tx2">
                <a:lumMod val="90000"/>
              </a:schemeClr>
            </a:solidFill>
          </a:ln>
        </p:spPr>
      </p:pic>
      <p:sp>
        <p:nvSpPr>
          <p:cNvPr id="4" name="Shape 81"/>
          <p:cNvSpPr txBox="1"/>
          <p:nvPr/>
        </p:nvSpPr>
        <p:spPr>
          <a:xfrm>
            <a:off x="1595709" y="1200165"/>
            <a:ext cx="6681516" cy="447676"/>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a:spcBef>
                <a:spcPts val="600"/>
              </a:spcBef>
            </a:pPr>
            <a:r>
              <a:rPr lang="en" sz="1500" b="1" dirty="0" smtClean="0">
                <a:solidFill>
                  <a:srgbClr val="F05768"/>
                </a:solidFill>
                <a:latin typeface="Source Sans Pro"/>
                <a:ea typeface="Source Sans Pro"/>
                <a:cs typeface="Source Sans Pro"/>
                <a:sym typeface="Source Sans Pro"/>
              </a:rPr>
              <a:t>Mapas. </a:t>
            </a:r>
            <a:r>
              <a:rPr lang="en" sz="1300" dirty="0" smtClean="0">
                <a:solidFill>
                  <a:srgbClr val="2F3848"/>
                </a:solidFill>
                <a:latin typeface="Source Sans Pro"/>
                <a:ea typeface="Source Sans Pro"/>
                <a:cs typeface="Source Sans Pro"/>
                <a:sym typeface="Source Sans Pro"/>
              </a:rPr>
              <a:t>Consulte los mapas de datos diarios y de última hora para las distintas variables.</a:t>
            </a:r>
          </a:p>
        </p:txBody>
      </p:sp>
      <p:sp>
        <p:nvSpPr>
          <p:cNvPr id="5" name="Rectangle 4"/>
          <p:cNvSpPr/>
          <p:nvPr/>
        </p:nvSpPr>
        <p:spPr>
          <a:xfrm>
            <a:off x="2464729" y="3449781"/>
            <a:ext cx="2279408"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dirty="0" smtClean="0">
                <a:solidFill>
                  <a:schemeClr val="bg2">
                    <a:lumMod val="75000"/>
                  </a:schemeClr>
                </a:solidFill>
                <a:latin typeface="Source Sans Pro" panose="020B0604020202020204" charset="0"/>
              </a:rPr>
              <a:t>Para ver los mapas de cualquiera de las variables haga clic sobre los botones.</a:t>
            </a:r>
            <a:endParaRPr lang="es-MX" dirty="0">
              <a:solidFill>
                <a:schemeClr val="bg2">
                  <a:lumMod val="75000"/>
                </a:schemeClr>
              </a:solidFill>
              <a:latin typeface="Source Sans Pro" panose="020B0604020202020204" charset="0"/>
            </a:endParaRPr>
          </a:p>
        </p:txBody>
      </p:sp>
      <p:sp>
        <p:nvSpPr>
          <p:cNvPr id="6" name="Rectangle 5"/>
          <p:cNvSpPr/>
          <p:nvPr/>
        </p:nvSpPr>
        <p:spPr>
          <a:xfrm>
            <a:off x="5306102" y="721189"/>
            <a:ext cx="3252814" cy="261610"/>
          </a:xfrm>
          <a:prstGeom prst="rect">
            <a:avLst/>
          </a:prstGeom>
        </p:spPr>
        <p:txBody>
          <a:bodyPr wrap="none">
            <a:spAutoFit/>
          </a:bodyPr>
          <a:lstStyle/>
          <a:p>
            <a:r>
              <a:rPr lang="es-MX" sz="1100" i="1" dirty="0">
                <a:solidFill>
                  <a:schemeClr val="tx2">
                    <a:lumMod val="50000"/>
                  </a:schemeClr>
                </a:solidFill>
              </a:rPr>
              <a:t>http://www.siafeson.com/remas/index.php/Mapas</a:t>
            </a:r>
          </a:p>
        </p:txBody>
      </p:sp>
      <p:sp>
        <p:nvSpPr>
          <p:cNvPr id="7" name="Rectangle 6"/>
          <p:cNvSpPr/>
          <p:nvPr/>
        </p:nvSpPr>
        <p:spPr>
          <a:xfrm>
            <a:off x="3528910" y="5007703"/>
            <a:ext cx="2976665"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r>
              <a:rPr lang="en" dirty="0">
                <a:solidFill>
                  <a:srgbClr val="2F3848"/>
                </a:solidFill>
                <a:latin typeface="Source Sans Pro"/>
                <a:ea typeface="Source Sans Pro"/>
                <a:cs typeface="Source Sans Pro"/>
                <a:sym typeface="Source Sans Pro"/>
              </a:rPr>
              <a:t>De entrada se muestra la distribución de las estciones. Los colores de los puntos corresponden a la marca de la estación</a:t>
            </a:r>
            <a:r>
              <a:rPr lang="en" dirty="0" smtClean="0">
                <a:solidFill>
                  <a:srgbClr val="2F3848"/>
                </a:solidFill>
                <a:latin typeface="Source Sans Pro"/>
                <a:ea typeface="Source Sans Pro"/>
                <a:cs typeface="Source Sans Pro"/>
                <a:sym typeface="Source Sans Pro"/>
              </a:rPr>
              <a:t>.</a:t>
            </a:r>
            <a:endParaRPr lang="en" dirty="0">
              <a:solidFill>
                <a:srgbClr val="2F3848"/>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24395276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Mapas</a:t>
            </a:r>
            <a:r>
              <a:rPr lang="en" sz="1000" dirty="0">
                <a:solidFill>
                  <a:schemeClr val="tx2">
                    <a:lumMod val="90000"/>
                  </a:schemeClr>
                </a:solidFill>
              </a:rPr>
              <a:t> </a:t>
            </a:r>
            <a:r>
              <a:rPr lang="en" sz="1000" dirty="0" smtClean="0">
                <a:solidFill>
                  <a:schemeClr val="tx2">
                    <a:lumMod val="90000"/>
                  </a:schemeClr>
                </a:solidFill>
              </a:rPr>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Mapas</a:t>
            </a:r>
            <a:r>
              <a:rPr lang="es-MX" dirty="0" smtClean="0"/>
              <a:t> </a:t>
            </a:r>
            <a:endParaRPr lang="es-MX" b="0" i="1" dirty="0">
              <a:solidFill>
                <a:schemeClr val="tx2">
                  <a:lumMod val="50000"/>
                </a:schemeClr>
              </a:solidFill>
            </a:endParaRPr>
          </a:p>
        </p:txBody>
      </p:sp>
      <p:sp>
        <p:nvSpPr>
          <p:cNvPr id="3" name="Rectangle 2"/>
          <p:cNvSpPr/>
          <p:nvPr/>
        </p:nvSpPr>
        <p:spPr>
          <a:xfrm>
            <a:off x="5306102" y="721189"/>
            <a:ext cx="3252814" cy="261610"/>
          </a:xfrm>
          <a:prstGeom prst="rect">
            <a:avLst/>
          </a:prstGeom>
        </p:spPr>
        <p:txBody>
          <a:bodyPr wrap="none">
            <a:spAutoFit/>
          </a:bodyPr>
          <a:lstStyle/>
          <a:p>
            <a:r>
              <a:rPr lang="es-MX" sz="1100" i="1" dirty="0">
                <a:solidFill>
                  <a:schemeClr val="tx2">
                    <a:lumMod val="50000"/>
                  </a:schemeClr>
                </a:solidFill>
              </a:rPr>
              <a:t>http://www.siafeson.com/remas/index.php/Mapas</a:t>
            </a:r>
          </a:p>
        </p:txBody>
      </p:sp>
      <p:pic>
        <p:nvPicPr>
          <p:cNvPr id="4" name="Picture 3"/>
          <p:cNvPicPr>
            <a:picLocks noChangeAspect="1"/>
          </p:cNvPicPr>
          <p:nvPr/>
        </p:nvPicPr>
        <p:blipFill rotWithShape="1">
          <a:blip r:embed="rId2"/>
          <a:srcRect l="606" r="1314"/>
          <a:stretch/>
        </p:blipFill>
        <p:spPr>
          <a:xfrm>
            <a:off x="47624" y="1639476"/>
            <a:ext cx="9038501" cy="5143500"/>
          </a:xfrm>
          <a:prstGeom prst="rect">
            <a:avLst/>
          </a:prstGeom>
          <a:ln>
            <a:solidFill>
              <a:schemeClr val="tx2">
                <a:lumMod val="90000"/>
              </a:schemeClr>
            </a:solidFill>
          </a:ln>
        </p:spPr>
      </p:pic>
      <p:sp>
        <p:nvSpPr>
          <p:cNvPr id="5" name="Rectangle 4"/>
          <p:cNvSpPr/>
          <p:nvPr/>
        </p:nvSpPr>
        <p:spPr>
          <a:xfrm>
            <a:off x="3021567" y="4554681"/>
            <a:ext cx="2836308" cy="160043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dirty="0" smtClean="0">
                <a:solidFill>
                  <a:schemeClr val="bg2">
                    <a:lumMod val="75000"/>
                  </a:schemeClr>
                </a:solidFill>
                <a:latin typeface="Source Sans Pro" panose="020B0604020202020204" charset="0"/>
              </a:rPr>
              <a:t>Los círculos muestran la ubicación de las estaciones, el número en cada círculo es </a:t>
            </a:r>
            <a:r>
              <a:rPr lang="es-MX" dirty="0">
                <a:solidFill>
                  <a:schemeClr val="bg2">
                    <a:lumMod val="75000"/>
                  </a:schemeClr>
                </a:solidFill>
                <a:latin typeface="Source Sans Pro" panose="020B0604020202020204" charset="0"/>
              </a:rPr>
              <a:t>e</a:t>
            </a:r>
            <a:r>
              <a:rPr lang="es-MX" dirty="0" smtClean="0">
                <a:solidFill>
                  <a:schemeClr val="bg2">
                    <a:lumMod val="75000"/>
                  </a:schemeClr>
                </a:solidFill>
                <a:latin typeface="Source Sans Pro" panose="020B0604020202020204" charset="0"/>
              </a:rPr>
              <a:t>l registro diario (en este caso de temperatura mínima) y los colores ayudan a identificar los rangos (los rangos se muestran en la parte superior del mapa). </a:t>
            </a:r>
            <a:endParaRPr lang="es-MX" dirty="0">
              <a:solidFill>
                <a:schemeClr val="bg2">
                  <a:lumMod val="75000"/>
                </a:schemeClr>
              </a:solidFill>
              <a:latin typeface="Source Sans Pro" panose="020B0604020202020204" charset="0"/>
            </a:endParaRPr>
          </a:p>
        </p:txBody>
      </p:sp>
      <p:sp>
        <p:nvSpPr>
          <p:cNvPr id="6" name="Rectangle 5"/>
          <p:cNvSpPr/>
          <p:nvPr/>
        </p:nvSpPr>
        <p:spPr>
          <a:xfrm>
            <a:off x="1360383" y="1256367"/>
            <a:ext cx="2925867"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MX" dirty="0">
                <a:solidFill>
                  <a:schemeClr val="bg2">
                    <a:lumMod val="75000"/>
                  </a:schemeClr>
                </a:solidFill>
                <a:latin typeface="Source Sans Pro" panose="020B0604020202020204" charset="0"/>
              </a:rPr>
              <a:t>En este ejemplo se seleccionó Temperatura mínima. Los mapas de las distintas variables se muestran en este formato. </a:t>
            </a:r>
            <a:endParaRPr lang="es-MX" dirty="0"/>
          </a:p>
        </p:txBody>
      </p:sp>
    </p:spTree>
    <p:extLst>
      <p:ext uri="{BB962C8B-B14F-4D97-AF65-F5344CB8AC3E}">
        <p14:creationId xmlns:p14="http://schemas.microsoft.com/office/powerpoint/2010/main" val="41013643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Mapas</a:t>
            </a:r>
            <a:r>
              <a:rPr lang="en" sz="1000" dirty="0">
                <a:solidFill>
                  <a:schemeClr val="tx2">
                    <a:lumMod val="90000"/>
                  </a:schemeClr>
                </a:solidFill>
              </a:rPr>
              <a:t> </a:t>
            </a:r>
            <a:r>
              <a:rPr lang="en" sz="1000" dirty="0" smtClean="0">
                <a:solidFill>
                  <a:schemeClr val="tx2">
                    <a:lumMod val="90000"/>
                  </a:schemeClr>
                </a:solidFill>
              </a:rPr>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Mapas</a:t>
            </a:r>
            <a:r>
              <a:rPr lang="es-MX" dirty="0" smtClean="0"/>
              <a:t> </a:t>
            </a:r>
            <a:endParaRPr lang="es-MX" b="0" i="1" dirty="0">
              <a:solidFill>
                <a:schemeClr val="tx2">
                  <a:lumMod val="50000"/>
                </a:schemeClr>
              </a:solidFill>
            </a:endParaRPr>
          </a:p>
        </p:txBody>
      </p:sp>
      <p:sp>
        <p:nvSpPr>
          <p:cNvPr id="3" name="Rectangle 2"/>
          <p:cNvSpPr/>
          <p:nvPr/>
        </p:nvSpPr>
        <p:spPr>
          <a:xfrm>
            <a:off x="5306102" y="721189"/>
            <a:ext cx="3252814" cy="261610"/>
          </a:xfrm>
          <a:prstGeom prst="rect">
            <a:avLst/>
          </a:prstGeom>
        </p:spPr>
        <p:txBody>
          <a:bodyPr wrap="none">
            <a:spAutoFit/>
          </a:bodyPr>
          <a:lstStyle/>
          <a:p>
            <a:r>
              <a:rPr lang="es-MX" sz="1100" i="1" dirty="0">
                <a:solidFill>
                  <a:schemeClr val="tx2">
                    <a:lumMod val="50000"/>
                  </a:schemeClr>
                </a:solidFill>
              </a:rPr>
              <a:t>http://www.siafeson.com/remas/index.php/Mapas</a:t>
            </a:r>
          </a:p>
        </p:txBody>
      </p:sp>
      <p:pic>
        <p:nvPicPr>
          <p:cNvPr id="4" name="Picture 3"/>
          <p:cNvPicPr>
            <a:picLocks noChangeAspect="1"/>
          </p:cNvPicPr>
          <p:nvPr/>
        </p:nvPicPr>
        <p:blipFill rotWithShape="1">
          <a:blip r:embed="rId2"/>
          <a:srcRect b="3964"/>
          <a:stretch/>
        </p:blipFill>
        <p:spPr>
          <a:xfrm>
            <a:off x="57150" y="1843088"/>
            <a:ext cx="9032558" cy="4862512"/>
          </a:xfrm>
          <a:prstGeom prst="rect">
            <a:avLst/>
          </a:prstGeom>
          <a:ln>
            <a:solidFill>
              <a:schemeClr val="tx2">
                <a:lumMod val="90000"/>
              </a:schemeClr>
            </a:solidFill>
          </a:ln>
        </p:spPr>
      </p:pic>
      <p:sp>
        <p:nvSpPr>
          <p:cNvPr id="5" name="Rectangle 4"/>
          <p:cNvSpPr/>
          <p:nvPr/>
        </p:nvSpPr>
        <p:spPr>
          <a:xfrm>
            <a:off x="1131784" y="1412354"/>
            <a:ext cx="620246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b="1" dirty="0" smtClean="0">
                <a:solidFill>
                  <a:schemeClr val="bg2">
                    <a:lumMod val="75000"/>
                  </a:schemeClr>
                </a:solidFill>
                <a:latin typeface="Source Sans Pro" panose="020B0604020202020204" charset="0"/>
              </a:rPr>
              <a:t>Cambiar fecha</a:t>
            </a:r>
            <a:r>
              <a:rPr lang="es-MX" dirty="0" smtClean="0">
                <a:solidFill>
                  <a:schemeClr val="bg2">
                    <a:lumMod val="75000"/>
                  </a:schemeClr>
                </a:solidFill>
                <a:latin typeface="Source Sans Pro" panose="020B0604020202020204" charset="0"/>
              </a:rPr>
              <a:t>. Para cambiar la fecha del mapa haga clic en la barra, en el punto señalado en rojo, se desplegará un calendario para elegir el día de interés.</a:t>
            </a:r>
            <a:endParaRPr lang="es-MX" dirty="0"/>
          </a:p>
        </p:txBody>
      </p:sp>
      <p:sp>
        <p:nvSpPr>
          <p:cNvPr id="6" name="Rectangle 5"/>
          <p:cNvSpPr/>
          <p:nvPr/>
        </p:nvSpPr>
        <p:spPr>
          <a:xfrm>
            <a:off x="1962150" y="2180774"/>
            <a:ext cx="219075" cy="2141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877162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Mapas</a:t>
            </a:r>
            <a:r>
              <a:rPr lang="en" sz="1000" dirty="0">
                <a:solidFill>
                  <a:schemeClr val="tx2">
                    <a:lumMod val="90000"/>
                  </a:schemeClr>
                </a:solidFill>
              </a:rPr>
              <a:t> </a:t>
            </a:r>
            <a:r>
              <a:rPr lang="en" sz="1000" dirty="0" smtClean="0">
                <a:solidFill>
                  <a:schemeClr val="tx2">
                    <a:lumMod val="90000"/>
                  </a:schemeClr>
                </a:solidFill>
              </a:rPr>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Mapas</a:t>
            </a:r>
            <a:r>
              <a:rPr lang="es-MX" dirty="0" smtClean="0"/>
              <a:t> </a:t>
            </a:r>
            <a:endParaRPr lang="es-MX" b="0" i="1" dirty="0">
              <a:solidFill>
                <a:schemeClr val="tx2">
                  <a:lumMod val="50000"/>
                </a:schemeClr>
              </a:solidFill>
            </a:endParaRPr>
          </a:p>
        </p:txBody>
      </p:sp>
      <p:sp>
        <p:nvSpPr>
          <p:cNvPr id="3" name="Rectangle 2"/>
          <p:cNvSpPr/>
          <p:nvPr/>
        </p:nvSpPr>
        <p:spPr>
          <a:xfrm>
            <a:off x="5306102" y="721189"/>
            <a:ext cx="3252814" cy="261610"/>
          </a:xfrm>
          <a:prstGeom prst="rect">
            <a:avLst/>
          </a:prstGeom>
        </p:spPr>
        <p:txBody>
          <a:bodyPr wrap="none">
            <a:spAutoFit/>
          </a:bodyPr>
          <a:lstStyle/>
          <a:p>
            <a:r>
              <a:rPr lang="es-MX" sz="1100" i="1" dirty="0">
                <a:solidFill>
                  <a:schemeClr val="tx2">
                    <a:lumMod val="50000"/>
                  </a:schemeClr>
                </a:solidFill>
              </a:rPr>
              <a:t>http://www.siafeson.com/remas/index.php/Mapas</a:t>
            </a:r>
          </a:p>
        </p:txBody>
      </p:sp>
      <p:pic>
        <p:nvPicPr>
          <p:cNvPr id="4" name="Picture 3"/>
          <p:cNvPicPr>
            <a:picLocks noChangeAspect="1"/>
          </p:cNvPicPr>
          <p:nvPr/>
        </p:nvPicPr>
        <p:blipFill>
          <a:blip r:embed="rId2"/>
          <a:stretch>
            <a:fillRect/>
          </a:stretch>
        </p:blipFill>
        <p:spPr>
          <a:xfrm>
            <a:off x="87630" y="1857245"/>
            <a:ext cx="8961120" cy="4872609"/>
          </a:xfrm>
          <a:prstGeom prst="rect">
            <a:avLst/>
          </a:prstGeom>
          <a:ln>
            <a:solidFill>
              <a:schemeClr val="tx2">
                <a:lumMod val="90000"/>
              </a:schemeClr>
            </a:solidFill>
          </a:ln>
        </p:spPr>
      </p:pic>
      <p:sp>
        <p:nvSpPr>
          <p:cNvPr id="5" name="Rectangle 4"/>
          <p:cNvSpPr/>
          <p:nvPr/>
        </p:nvSpPr>
        <p:spPr>
          <a:xfrm>
            <a:off x="1131784" y="1412354"/>
            <a:ext cx="620246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b="1" dirty="0" smtClean="0">
                <a:solidFill>
                  <a:schemeClr val="bg2">
                    <a:lumMod val="75000"/>
                  </a:schemeClr>
                </a:solidFill>
                <a:latin typeface="Source Sans Pro" panose="020B0604020202020204" charset="0"/>
              </a:rPr>
              <a:t>Últimos datos</a:t>
            </a:r>
            <a:r>
              <a:rPr lang="es-MX" dirty="0" smtClean="0">
                <a:solidFill>
                  <a:schemeClr val="bg2">
                    <a:lumMod val="75000"/>
                  </a:schemeClr>
                </a:solidFill>
                <a:latin typeface="Source Sans Pro" panose="020B0604020202020204" charset="0"/>
              </a:rPr>
              <a:t>. Desactive Cambiar fecha con un clic y el mapa cambiará a Últimos datos (datos de la última hora).</a:t>
            </a:r>
            <a:endParaRPr lang="es-MX" dirty="0"/>
          </a:p>
        </p:txBody>
      </p:sp>
    </p:spTree>
    <p:extLst>
      <p:ext uri="{BB962C8B-B14F-4D97-AF65-F5344CB8AC3E}">
        <p14:creationId xmlns:p14="http://schemas.microsoft.com/office/powerpoint/2010/main" val="6384785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Mapas</a:t>
            </a:r>
            <a:r>
              <a:rPr lang="en" sz="1000" dirty="0">
                <a:solidFill>
                  <a:schemeClr val="tx2">
                    <a:lumMod val="90000"/>
                  </a:schemeClr>
                </a:solidFill>
              </a:rPr>
              <a:t> </a:t>
            </a:r>
            <a:r>
              <a:rPr lang="en" sz="1000" dirty="0" smtClean="0">
                <a:solidFill>
                  <a:schemeClr val="tx2">
                    <a:lumMod val="90000"/>
                  </a:schemeClr>
                </a:solidFill>
              </a:rPr>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Mapas interpolados</a:t>
            </a:r>
            <a:r>
              <a:rPr lang="es-MX" dirty="0" smtClean="0"/>
              <a:t> </a:t>
            </a:r>
            <a:endParaRPr lang="es-MX" b="0" i="1" dirty="0">
              <a:solidFill>
                <a:schemeClr val="tx2">
                  <a:lumMod val="50000"/>
                </a:schemeClr>
              </a:solidFill>
            </a:endParaRPr>
          </a:p>
        </p:txBody>
      </p:sp>
      <p:sp>
        <p:nvSpPr>
          <p:cNvPr id="3" name="Rectangle 2"/>
          <p:cNvSpPr/>
          <p:nvPr/>
        </p:nvSpPr>
        <p:spPr>
          <a:xfrm>
            <a:off x="4296452" y="721189"/>
            <a:ext cx="4562467" cy="261610"/>
          </a:xfrm>
          <a:prstGeom prst="rect">
            <a:avLst/>
          </a:prstGeom>
        </p:spPr>
        <p:txBody>
          <a:bodyPr wrap="none">
            <a:spAutoFit/>
          </a:bodyPr>
          <a:lstStyle/>
          <a:p>
            <a:r>
              <a:rPr lang="es-MX" sz="1100" i="1" dirty="0">
                <a:solidFill>
                  <a:schemeClr val="tx2">
                    <a:lumMod val="50000"/>
                  </a:schemeClr>
                </a:solidFill>
              </a:rPr>
              <a:t>http://www.siafeson.com/remas/index.php/Mapas/Mapas_interpolados</a:t>
            </a:r>
          </a:p>
        </p:txBody>
      </p:sp>
      <p:pic>
        <p:nvPicPr>
          <p:cNvPr id="4" name="Picture 3"/>
          <p:cNvPicPr>
            <a:picLocks noChangeAspect="1"/>
          </p:cNvPicPr>
          <p:nvPr/>
        </p:nvPicPr>
        <p:blipFill>
          <a:blip r:embed="rId2"/>
          <a:stretch>
            <a:fillRect/>
          </a:stretch>
        </p:blipFill>
        <p:spPr>
          <a:xfrm>
            <a:off x="52864" y="1747839"/>
            <a:ext cx="9043511" cy="5011579"/>
          </a:xfrm>
          <a:prstGeom prst="rect">
            <a:avLst/>
          </a:prstGeom>
          <a:ln>
            <a:solidFill>
              <a:schemeClr val="tx2">
                <a:lumMod val="90000"/>
              </a:schemeClr>
            </a:solidFill>
          </a:ln>
        </p:spPr>
      </p:pic>
      <p:sp>
        <p:nvSpPr>
          <p:cNvPr id="5" name="Shape 81"/>
          <p:cNvSpPr txBox="1"/>
          <p:nvPr/>
        </p:nvSpPr>
        <p:spPr>
          <a:xfrm>
            <a:off x="1157559" y="1233488"/>
            <a:ext cx="7500666" cy="447676"/>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a:spcBef>
                <a:spcPts val="600"/>
              </a:spcBef>
            </a:pPr>
            <a:r>
              <a:rPr lang="en" sz="1500" b="1" dirty="0" smtClean="0">
                <a:solidFill>
                  <a:srgbClr val="F05768"/>
                </a:solidFill>
                <a:latin typeface="Source Sans Pro"/>
                <a:ea typeface="Source Sans Pro"/>
                <a:cs typeface="Source Sans Pro"/>
                <a:sym typeface="Source Sans Pro"/>
              </a:rPr>
              <a:t>Mapas interpolados. </a:t>
            </a:r>
            <a:r>
              <a:rPr lang="en" sz="1300" dirty="0" smtClean="0">
                <a:solidFill>
                  <a:srgbClr val="2F3848"/>
                </a:solidFill>
                <a:latin typeface="Source Sans Pro"/>
                <a:ea typeface="Source Sans Pro"/>
                <a:cs typeface="Source Sans Pro"/>
                <a:sym typeface="Source Sans Pro"/>
              </a:rPr>
              <a:t>Consulte los mapas interpolados de datos diarios para distintas variables .</a:t>
            </a:r>
          </a:p>
        </p:txBody>
      </p:sp>
      <p:sp>
        <p:nvSpPr>
          <p:cNvPr id="6" name="Rectangle 5"/>
          <p:cNvSpPr/>
          <p:nvPr/>
        </p:nvSpPr>
        <p:spPr>
          <a:xfrm>
            <a:off x="3038634" y="1846128"/>
            <a:ext cx="3466942"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b="1" dirty="0" smtClean="0">
                <a:solidFill>
                  <a:schemeClr val="bg2">
                    <a:lumMod val="75000"/>
                  </a:schemeClr>
                </a:solidFill>
                <a:latin typeface="Source Sans Pro" panose="020B0604020202020204" charset="0"/>
              </a:rPr>
              <a:t>Fecha</a:t>
            </a:r>
            <a:r>
              <a:rPr lang="es-MX" dirty="0" smtClean="0">
                <a:solidFill>
                  <a:schemeClr val="bg2">
                    <a:lumMod val="75000"/>
                  </a:schemeClr>
                </a:solidFill>
                <a:latin typeface="Source Sans Pro" panose="020B0604020202020204" charset="0"/>
              </a:rPr>
              <a:t>. Para cambiar la fecha de los mapas haga clic sobre la barra de Fecha para desplegar el calendario y seleccionar.</a:t>
            </a:r>
            <a:endParaRPr lang="es-MX" dirty="0"/>
          </a:p>
        </p:txBody>
      </p:sp>
      <p:sp>
        <p:nvSpPr>
          <p:cNvPr id="7" name="Rectangle 6"/>
          <p:cNvSpPr/>
          <p:nvPr/>
        </p:nvSpPr>
        <p:spPr>
          <a:xfrm>
            <a:off x="2604236" y="4446453"/>
            <a:ext cx="2910739"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dirty="0" smtClean="0">
                <a:solidFill>
                  <a:schemeClr val="bg2">
                    <a:lumMod val="75000"/>
                  </a:schemeClr>
                </a:solidFill>
                <a:latin typeface="Source Sans Pro" panose="020B0604020202020204" charset="0"/>
              </a:rPr>
              <a:t>Haga clic sobre los botones de la izquierda para cambiar la variable de los mapas. En este ejemplo se seleccionó temperatura máxima. </a:t>
            </a:r>
            <a:endParaRPr lang="es-MX" dirty="0"/>
          </a:p>
        </p:txBody>
      </p:sp>
    </p:spTree>
    <p:extLst>
      <p:ext uri="{BB962C8B-B14F-4D97-AF65-F5344CB8AC3E}">
        <p14:creationId xmlns:p14="http://schemas.microsoft.com/office/powerpoint/2010/main" val="14710603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Mapas</a:t>
            </a:r>
            <a:r>
              <a:rPr lang="en" sz="1000" dirty="0">
                <a:solidFill>
                  <a:schemeClr val="tx2">
                    <a:lumMod val="90000"/>
                  </a:schemeClr>
                </a:solidFill>
              </a:rPr>
              <a:t> </a:t>
            </a:r>
            <a:r>
              <a:rPr lang="en" sz="1000" dirty="0" smtClean="0">
                <a:solidFill>
                  <a:schemeClr val="tx2">
                    <a:lumMod val="90000"/>
                  </a:schemeClr>
                </a:solidFill>
              </a:rPr>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Imagen satelital</a:t>
            </a:r>
            <a:r>
              <a:rPr lang="es-MX" dirty="0" smtClean="0"/>
              <a:t> </a:t>
            </a:r>
            <a:endParaRPr lang="es-MX" b="0" i="1" dirty="0">
              <a:solidFill>
                <a:schemeClr val="tx2">
                  <a:lumMod val="50000"/>
                </a:schemeClr>
              </a:solidFill>
            </a:endParaRPr>
          </a:p>
        </p:txBody>
      </p:sp>
      <p:sp>
        <p:nvSpPr>
          <p:cNvPr id="3" name="Rectangle 2"/>
          <p:cNvSpPr/>
          <p:nvPr/>
        </p:nvSpPr>
        <p:spPr>
          <a:xfrm>
            <a:off x="4458377" y="721189"/>
            <a:ext cx="4312399" cy="261610"/>
          </a:xfrm>
          <a:prstGeom prst="rect">
            <a:avLst/>
          </a:prstGeom>
        </p:spPr>
        <p:txBody>
          <a:bodyPr wrap="none">
            <a:spAutoFit/>
          </a:bodyPr>
          <a:lstStyle/>
          <a:p>
            <a:r>
              <a:rPr lang="es-MX" sz="1100" i="1" dirty="0">
                <a:solidFill>
                  <a:schemeClr val="tx2">
                    <a:lumMod val="50000"/>
                  </a:schemeClr>
                </a:solidFill>
              </a:rPr>
              <a:t>http://www.siafeson.com/remas/index.php/Mapas/imagen_satelital</a:t>
            </a:r>
          </a:p>
        </p:txBody>
      </p:sp>
      <p:sp>
        <p:nvSpPr>
          <p:cNvPr id="5" name="Shape 81"/>
          <p:cNvSpPr txBox="1"/>
          <p:nvPr/>
        </p:nvSpPr>
        <p:spPr>
          <a:xfrm>
            <a:off x="1332009" y="1319082"/>
            <a:ext cx="7126191" cy="870367"/>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a:spcBef>
                <a:spcPts val="600"/>
              </a:spcBef>
            </a:pPr>
            <a:r>
              <a:rPr lang="en" sz="1500" b="1" dirty="0" smtClean="0">
                <a:solidFill>
                  <a:srgbClr val="F05768"/>
                </a:solidFill>
                <a:latin typeface="Source Sans Pro"/>
                <a:ea typeface="Source Sans Pro"/>
                <a:cs typeface="Source Sans Pro"/>
                <a:sym typeface="Source Sans Pro"/>
              </a:rPr>
              <a:t>Imagen satelital. </a:t>
            </a:r>
            <a:r>
              <a:rPr lang="en" sz="1300" dirty="0" smtClean="0">
                <a:solidFill>
                  <a:srgbClr val="2F3848"/>
                </a:solidFill>
                <a:latin typeface="Source Sans Pro"/>
                <a:ea typeface="Source Sans Pro"/>
                <a:cs typeface="Source Sans Pro"/>
                <a:sym typeface="Source Sans Pro"/>
              </a:rPr>
              <a:t>Consulte las condiciones de la atmósfera mediante la imagen satelital. Además se muestra la ubicación de las estaciones que registraron lluvia, el acumulado se muestra dentro del círculo.</a:t>
            </a:r>
          </a:p>
        </p:txBody>
      </p:sp>
      <p:pic>
        <p:nvPicPr>
          <p:cNvPr id="7" name="Picture 6"/>
          <p:cNvPicPr>
            <a:picLocks noChangeAspect="1"/>
          </p:cNvPicPr>
          <p:nvPr/>
        </p:nvPicPr>
        <p:blipFill>
          <a:blip r:embed="rId2"/>
          <a:stretch>
            <a:fillRect/>
          </a:stretch>
        </p:blipFill>
        <p:spPr>
          <a:xfrm>
            <a:off x="52351" y="2430542"/>
            <a:ext cx="9052370" cy="4319207"/>
          </a:xfrm>
          <a:prstGeom prst="rect">
            <a:avLst/>
          </a:prstGeom>
        </p:spPr>
      </p:pic>
      <p:sp>
        <p:nvSpPr>
          <p:cNvPr id="8" name="Rectangle 7"/>
          <p:cNvSpPr/>
          <p:nvPr/>
        </p:nvSpPr>
        <p:spPr>
          <a:xfrm>
            <a:off x="4895104" y="5475153"/>
            <a:ext cx="3063139"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dirty="0" smtClean="0">
                <a:solidFill>
                  <a:schemeClr val="bg2">
                    <a:lumMod val="75000"/>
                  </a:schemeClr>
                </a:solidFill>
                <a:latin typeface="Source Sans Pro" panose="020B0604020202020204" charset="0"/>
              </a:rPr>
              <a:t>Haga clic sobre cualquiera de los registros de precipitación en el mapa (círculos azules), para desplegar una ventana con datos de última hora. </a:t>
            </a:r>
            <a:endParaRPr lang="es-MX" dirty="0"/>
          </a:p>
        </p:txBody>
      </p:sp>
    </p:spTree>
    <p:extLst>
      <p:ext uri="{BB962C8B-B14F-4D97-AF65-F5344CB8AC3E}">
        <p14:creationId xmlns:p14="http://schemas.microsoft.com/office/powerpoint/2010/main" val="40222491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0797" y="3963506"/>
            <a:ext cx="3815400" cy="1151419"/>
          </a:xfrm>
        </p:spPr>
        <p:txBody>
          <a:bodyPr/>
          <a:lstStyle/>
          <a:p>
            <a:pPr lvl="0" algn="just">
              <a:spcBef>
                <a:spcPts val="600"/>
              </a:spcBef>
            </a:pPr>
            <a:r>
              <a:rPr lang="en" dirty="0">
                <a:solidFill>
                  <a:srgbClr val="2F3848"/>
                </a:solidFill>
              </a:rPr>
              <a:t>Consulte los datos horarios de cualquier estación.</a:t>
            </a:r>
          </a:p>
        </p:txBody>
      </p:sp>
      <p:sp>
        <p:nvSpPr>
          <p:cNvPr id="4" name="Shape 96"/>
          <p:cNvSpPr txBox="1">
            <a:spLocks noGrp="1"/>
          </p:cNvSpPr>
          <p:nvPr>
            <p:ph type="ctrTitle"/>
          </p:nvPr>
        </p:nvSpPr>
        <p:spPr>
          <a:xfrm>
            <a:off x="665224" y="2018025"/>
            <a:ext cx="5945125" cy="1546500"/>
          </a:xfrm>
          <a:prstGeom prst="rect">
            <a:avLst/>
          </a:prstGeom>
        </p:spPr>
        <p:txBody>
          <a:bodyPr wrap="square" lIns="91425" tIns="91425" rIns="91425" bIns="91425" anchor="b" anchorCtr="0">
            <a:noAutofit/>
          </a:bodyPr>
          <a:lstStyle/>
          <a:p>
            <a:pPr marL="0" lvl="0" indent="0" rtl="0">
              <a:spcBef>
                <a:spcPts val="0"/>
              </a:spcBef>
              <a:buNone/>
            </a:pPr>
            <a:r>
              <a:rPr lang="en" dirty="0">
                <a:solidFill>
                  <a:srgbClr val="2F3848"/>
                </a:solidFill>
              </a:rPr>
              <a:t>8</a:t>
            </a:r>
            <a:r>
              <a:rPr lang="en" dirty="0" smtClean="0">
                <a:solidFill>
                  <a:srgbClr val="2F3848"/>
                </a:solidFill>
              </a:rPr>
              <a:t>.</a:t>
            </a:r>
            <a:endParaRPr lang="en" dirty="0">
              <a:solidFill>
                <a:srgbClr val="2F3848"/>
              </a:solidFill>
            </a:endParaRPr>
          </a:p>
          <a:p>
            <a:pPr marL="0" lvl="0" indent="0" rtl="0">
              <a:spcBef>
                <a:spcPts val="0"/>
              </a:spcBef>
              <a:buNone/>
            </a:pPr>
            <a:r>
              <a:rPr lang="en" dirty="0" smtClean="0"/>
              <a:t>Consulta de datos</a:t>
            </a:r>
            <a:endParaRPr lang="en" dirty="0"/>
          </a:p>
        </p:txBody>
      </p:sp>
      <p:pic>
        <p:nvPicPr>
          <p:cNvPr id="9"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9615" y="287587"/>
            <a:ext cx="347904" cy="433945"/>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355" y="299215"/>
            <a:ext cx="381573" cy="437686"/>
          </a:xfrm>
          <a:prstGeom prst="rect">
            <a:avLst/>
          </a:prstGeom>
        </p:spPr>
      </p:pic>
      <p:pic>
        <p:nvPicPr>
          <p:cNvPr id="11"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38" y="414727"/>
            <a:ext cx="732741" cy="322174"/>
          </a:xfrm>
          <a:prstGeom prst="rect">
            <a:avLst/>
          </a:prstGeom>
        </p:spPr>
      </p:pic>
    </p:spTree>
    <p:extLst>
      <p:ext uri="{BB962C8B-B14F-4D97-AF65-F5344CB8AC3E}">
        <p14:creationId xmlns:p14="http://schemas.microsoft.com/office/powerpoint/2010/main" val="19615909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575" y="1648595"/>
            <a:ext cx="9074468" cy="4727258"/>
            <a:chOff x="28575" y="1648595"/>
            <a:chExt cx="9074468" cy="4727258"/>
          </a:xfrm>
        </p:grpSpPr>
        <p:pic>
          <p:nvPicPr>
            <p:cNvPr id="8" name="Picture 7"/>
            <p:cNvPicPr>
              <a:picLocks noChangeAspect="1"/>
            </p:cNvPicPr>
            <p:nvPr/>
          </p:nvPicPr>
          <p:blipFill>
            <a:blip r:embed="rId2"/>
            <a:stretch>
              <a:fillRect/>
            </a:stretch>
          </p:blipFill>
          <p:spPr>
            <a:xfrm>
              <a:off x="28575" y="1648595"/>
              <a:ext cx="9074468" cy="4727258"/>
            </a:xfrm>
            <a:prstGeom prst="rect">
              <a:avLst/>
            </a:prstGeom>
            <a:ln>
              <a:solidFill>
                <a:schemeClr val="tx2">
                  <a:lumMod val="90000"/>
                </a:schemeClr>
              </a:solidFill>
            </a:ln>
          </p:spPr>
        </p:pic>
        <p:sp>
          <p:nvSpPr>
            <p:cNvPr id="10" name="Rectangle 9"/>
            <p:cNvSpPr/>
            <p:nvPr/>
          </p:nvSpPr>
          <p:spPr>
            <a:xfrm>
              <a:off x="8318234" y="2337131"/>
              <a:ext cx="452386" cy="3489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9" name="Shape 81"/>
          <p:cNvSpPr txBox="1"/>
          <p:nvPr/>
        </p:nvSpPr>
        <p:spPr>
          <a:xfrm>
            <a:off x="4647572" y="5938251"/>
            <a:ext cx="4361790" cy="824500"/>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marL="0" lvl="0" indent="0" algn="just" rtl="0">
              <a:spcBef>
                <a:spcPts val="600"/>
              </a:spcBef>
              <a:buNone/>
            </a:pPr>
            <a:r>
              <a:rPr lang="en" sz="1300" b="1" dirty="0" smtClean="0">
                <a:solidFill>
                  <a:srgbClr val="F05768"/>
                </a:solidFill>
                <a:latin typeface="Source Sans Pro"/>
                <a:ea typeface="Source Sans Pro"/>
                <a:cs typeface="Source Sans Pro"/>
                <a:sym typeface="Source Sans Pro"/>
              </a:rPr>
              <a:t>¿Dudas sobre cómo se calculan las horas frío?</a:t>
            </a:r>
          </a:p>
          <a:p>
            <a:pPr marL="0" lvl="0" indent="-69850" algn="just" rtl="0">
              <a:spcBef>
                <a:spcPts val="600"/>
              </a:spcBef>
              <a:buClr>
                <a:schemeClr val="dk1"/>
              </a:buClr>
              <a:buSzPts val="1100"/>
              <a:buFont typeface="Arial"/>
              <a:buNone/>
            </a:pPr>
            <a:r>
              <a:rPr lang="en" sz="1300" dirty="0" smtClean="0">
                <a:solidFill>
                  <a:srgbClr val="2F3848"/>
                </a:solidFill>
                <a:latin typeface="Source Sans Pro"/>
                <a:ea typeface="Source Sans Pro"/>
                <a:cs typeface="Source Sans Pro"/>
                <a:sym typeface="Source Sans Pro"/>
              </a:rPr>
              <a:t>En la parte inferior de la sección se explica la forma en que se calculan las horas frío (HF) y las horas frío efectivas (HFE).</a:t>
            </a:r>
            <a:endParaRPr sz="1300" dirty="0">
              <a:solidFill>
                <a:srgbClr val="2F3848"/>
              </a:solidFill>
              <a:latin typeface="Source Sans Pro"/>
              <a:ea typeface="Source Sans Pro"/>
              <a:cs typeface="Source Sans Pro"/>
              <a:sym typeface="Source Sans Pro"/>
            </a:endParaRPr>
          </a:p>
        </p:txBody>
      </p:sp>
      <p:sp>
        <p:nvSpPr>
          <p:cNvPr id="5" name="Rectangle 4"/>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sp>
        <p:nvSpPr>
          <p:cNvPr id="6" name="Shape 81"/>
          <p:cNvSpPr txBox="1"/>
          <p:nvPr/>
        </p:nvSpPr>
        <p:spPr>
          <a:xfrm>
            <a:off x="6362700" y="1437514"/>
            <a:ext cx="2543176" cy="615397"/>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t" anchorCtr="0">
            <a:noAutofit/>
          </a:bodyPr>
          <a:lstStyle/>
          <a:p>
            <a:pPr marL="0" lvl="0" indent="0" algn="just" rtl="0">
              <a:spcBef>
                <a:spcPts val="600"/>
              </a:spcBef>
              <a:buNone/>
            </a:pPr>
            <a:r>
              <a:rPr lang="en" sz="1300" dirty="0" smtClean="0">
                <a:solidFill>
                  <a:srgbClr val="2F3848"/>
                </a:solidFill>
                <a:latin typeface="Source Sans Pro"/>
                <a:ea typeface="Source Sans Pro"/>
                <a:cs typeface="Source Sans Pro"/>
                <a:sym typeface="Source Sans Pro"/>
              </a:rPr>
              <a:t>Haga clic sobre el cuadro del buscador para desplegar la barra.</a:t>
            </a:r>
            <a:endParaRPr sz="1300" dirty="0">
              <a:solidFill>
                <a:srgbClr val="2F3848"/>
              </a:solidFill>
              <a:latin typeface="Source Sans Pro"/>
              <a:ea typeface="Source Sans Pro"/>
              <a:cs typeface="Source Sans Pro"/>
              <a:sym typeface="Source Sans Pro"/>
            </a:endParaRPr>
          </a:p>
        </p:txBody>
      </p:sp>
      <p:sp>
        <p:nvSpPr>
          <p:cNvPr id="3" name="Rectangle 2"/>
          <p:cNvSpPr/>
          <p:nvPr/>
        </p:nvSpPr>
        <p:spPr>
          <a:xfrm>
            <a:off x="247649" y="2377902"/>
            <a:ext cx="5619751" cy="6924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a:t>
            </a:r>
            <a:r>
              <a:rPr lang="en" sz="2000" b="1" dirty="0" smtClean="0">
                <a:solidFill>
                  <a:srgbClr val="12C8AA"/>
                </a:solidFill>
                <a:latin typeface="Source Sans Pro"/>
                <a:ea typeface="Source Sans Pro"/>
                <a:cs typeface="Source Sans Pro"/>
                <a:sym typeface="Source Sans Pro"/>
              </a:rPr>
              <a:t>A</a:t>
            </a:r>
            <a:r>
              <a:rPr lang="en" b="1" dirty="0" smtClean="0">
                <a:solidFill>
                  <a:srgbClr val="F05768"/>
                </a:solidFill>
                <a:latin typeface="Source Sans Pro"/>
                <a:ea typeface="Source Sans Pro"/>
                <a:cs typeface="Source Sans Pro"/>
                <a:sym typeface="Source Sans Pro"/>
              </a:rPr>
              <a:t> </a:t>
            </a:r>
            <a:r>
              <a:rPr lang="en" b="1" dirty="0">
                <a:solidFill>
                  <a:srgbClr val="F05768"/>
                </a:solidFill>
                <a:latin typeface="Source Sans Pro"/>
                <a:ea typeface="Source Sans Pro"/>
                <a:cs typeface="Source Sans Pro"/>
                <a:sym typeface="Source Sans Pro"/>
              </a:rPr>
              <a:t>seleccione directamente una o mas estaciones.</a:t>
            </a:r>
          </a:p>
          <a:p>
            <a:pPr lvl="0" indent="-69850" algn="just">
              <a:spcBef>
                <a:spcPts val="600"/>
              </a:spcBef>
              <a:buClr>
                <a:schemeClr val="dk1"/>
              </a:buClr>
              <a:buSzPts val="1100"/>
            </a:pPr>
            <a:r>
              <a:rPr lang="en" dirty="0">
                <a:solidFill>
                  <a:srgbClr val="2F3848"/>
                </a:solidFill>
                <a:latin typeface="Source Sans Pro"/>
                <a:ea typeface="Source Sans Pro"/>
                <a:cs typeface="Source Sans Pro"/>
                <a:sym typeface="Source Sans Pro"/>
              </a:rPr>
              <a:t>Si ya conoce el nombre de las estaciones de su interés esta es su </a:t>
            </a:r>
            <a:r>
              <a:rPr lang="en" dirty="0" smtClean="0">
                <a:solidFill>
                  <a:srgbClr val="2F3848"/>
                </a:solidFill>
                <a:latin typeface="Source Sans Pro"/>
                <a:ea typeface="Source Sans Pro"/>
                <a:cs typeface="Source Sans Pro"/>
                <a:sym typeface="Source Sans Pro"/>
              </a:rPr>
              <a:t>opción. </a:t>
            </a:r>
            <a:endParaRPr lang="es-MX" dirty="0"/>
          </a:p>
        </p:txBody>
      </p:sp>
      <p:sp>
        <p:nvSpPr>
          <p:cNvPr id="11" name="Rectangle 10"/>
          <p:cNvSpPr/>
          <p:nvPr/>
        </p:nvSpPr>
        <p:spPr>
          <a:xfrm>
            <a:off x="157161" y="1346304"/>
            <a:ext cx="5919789"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b="1" dirty="0" smtClean="0">
                <a:solidFill>
                  <a:srgbClr val="F05768"/>
                </a:solidFill>
                <a:latin typeface="Source Sans Pro"/>
                <a:ea typeface="Source Sans Pro"/>
                <a:cs typeface="Source Sans Pro"/>
                <a:sym typeface="Source Sans Pro"/>
              </a:rPr>
              <a:t>Encuentre las gráficas, mapas y tablas de horas frío y horas frío efectivas</a:t>
            </a:r>
            <a:r>
              <a:rPr lang="en" dirty="0" smtClean="0">
                <a:solidFill>
                  <a:srgbClr val="2F3848"/>
                </a:solidFill>
                <a:latin typeface="Source Sans Pro"/>
                <a:ea typeface="Source Sans Pro"/>
                <a:cs typeface="Source Sans Pro"/>
                <a:sym typeface="Source Sans Pro"/>
              </a:rPr>
              <a:t>. </a:t>
            </a:r>
            <a:endParaRPr lang="es-MX" dirty="0"/>
          </a:p>
        </p:txBody>
      </p:sp>
    </p:spTree>
    <p:extLst>
      <p:ext uri="{BB962C8B-B14F-4D97-AF65-F5344CB8AC3E}">
        <p14:creationId xmlns:p14="http://schemas.microsoft.com/office/powerpoint/2010/main" val="36570742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463" y="3598157"/>
            <a:ext cx="8998081" cy="3067050"/>
          </a:xfrm>
          <a:prstGeom prst="rect">
            <a:avLst/>
          </a:prstGeom>
        </p:spPr>
      </p:pic>
      <p:pic>
        <p:nvPicPr>
          <p:cNvPr id="9" name="Picture 8"/>
          <p:cNvPicPr>
            <a:picLocks noChangeAspect="1"/>
          </p:cNvPicPr>
          <p:nvPr/>
        </p:nvPicPr>
        <p:blipFill rotWithShape="1">
          <a:blip r:embed="rId3"/>
          <a:srcRect b="79800"/>
          <a:stretch/>
        </p:blipFill>
        <p:spPr>
          <a:xfrm>
            <a:off x="77825" y="2014372"/>
            <a:ext cx="8922544" cy="841304"/>
          </a:xfrm>
          <a:prstGeom prst="rect">
            <a:avLst/>
          </a:prstGeom>
          <a:ln>
            <a:solidFill>
              <a:schemeClr val="tx2">
                <a:lumMod val="90000"/>
              </a:schemeClr>
            </a:solidFill>
          </a:ln>
        </p:spPr>
      </p:pic>
      <p:sp>
        <p:nvSpPr>
          <p:cNvPr id="2" name="Title 1"/>
          <p:cNvSpPr>
            <a:spLocks noGrp="1"/>
          </p:cNvSpPr>
          <p:nvPr>
            <p:ph type="title"/>
          </p:nvPr>
        </p:nvSpPr>
        <p:spPr>
          <a:xfrm>
            <a:off x="472487" y="207387"/>
            <a:ext cx="4947925" cy="793157"/>
          </a:xfrm>
        </p:spPr>
        <p:txBody>
          <a:bodyPr/>
          <a:lstStyle/>
          <a:p>
            <a:r>
              <a:rPr lang="es-MX" dirty="0" smtClean="0"/>
              <a:t>Consulta de datos</a:t>
            </a:r>
            <a:endParaRPr lang="es-MX" b="0" i="1" dirty="0">
              <a:solidFill>
                <a:schemeClr val="tx2">
                  <a:lumMod val="50000"/>
                </a:schemeClr>
              </a:solidFill>
            </a:endParaRPr>
          </a:p>
        </p:txBody>
      </p:sp>
      <p:sp>
        <p:nvSpPr>
          <p:cNvPr id="3" name="Rectangle 2"/>
          <p:cNvSpPr/>
          <p:nvPr/>
        </p:nvSpPr>
        <p:spPr>
          <a:xfrm>
            <a:off x="5382302" y="721189"/>
            <a:ext cx="3387466" cy="261610"/>
          </a:xfrm>
          <a:prstGeom prst="rect">
            <a:avLst/>
          </a:prstGeom>
        </p:spPr>
        <p:txBody>
          <a:bodyPr wrap="none">
            <a:spAutoFit/>
          </a:bodyPr>
          <a:lstStyle/>
          <a:p>
            <a:r>
              <a:rPr lang="es-MX" sz="1100" i="1" dirty="0">
                <a:solidFill>
                  <a:schemeClr val="tx2">
                    <a:lumMod val="50000"/>
                  </a:schemeClr>
                </a:solidFill>
              </a:rPr>
              <a:t>http://www.siafeson.com/remas/index.php/Consulta</a:t>
            </a:r>
          </a:p>
        </p:txBody>
      </p:sp>
      <p:sp>
        <p:nvSpPr>
          <p:cNvPr id="7" name="Rectangle 6"/>
          <p:cNvSpPr/>
          <p:nvPr/>
        </p:nvSpPr>
        <p:spPr>
          <a:xfrm>
            <a:off x="123831" y="1580785"/>
            <a:ext cx="8876538" cy="2923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lgn="just">
              <a:buFont typeface="Wingdings" panose="05000000000000000000" pitchFamily="2" charset="2"/>
              <a:buChar char="Ø"/>
            </a:pPr>
            <a:r>
              <a:rPr lang="es-MX" sz="1300" dirty="0" smtClean="0">
                <a:solidFill>
                  <a:schemeClr val="bg2">
                    <a:lumMod val="75000"/>
                  </a:schemeClr>
                </a:solidFill>
                <a:latin typeface="Source Sans Pro" panose="020B0604020202020204" charset="0"/>
              </a:rPr>
              <a:t>Filtre por DDR, Municipios o Zona agrícola. Haga clic en cualquiera de los botones. En este ejemplo se eligió Zona agrícola.</a:t>
            </a:r>
            <a:endParaRPr lang="es-MX" sz="1300" dirty="0"/>
          </a:p>
        </p:txBody>
      </p:sp>
      <p:sp>
        <p:nvSpPr>
          <p:cNvPr id="8" name="Rectangle 7"/>
          <p:cNvSpPr/>
          <p:nvPr/>
        </p:nvSpPr>
        <p:spPr>
          <a:xfrm>
            <a:off x="65463" y="2972334"/>
            <a:ext cx="8952074"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lgn="just">
              <a:buFont typeface="Wingdings" panose="05000000000000000000" pitchFamily="2" charset="2"/>
              <a:buChar char="Ø"/>
            </a:pPr>
            <a:r>
              <a:rPr lang="es-MX" sz="1200" dirty="0" smtClean="0">
                <a:solidFill>
                  <a:schemeClr val="bg2">
                    <a:lumMod val="75000"/>
                  </a:schemeClr>
                </a:solidFill>
                <a:latin typeface="Source Sans Pro" panose="020B0604020202020204" charset="0"/>
              </a:rPr>
              <a:t>Según su primer filtro se desplegarán los botones con los DDR, los Municipios o Zonas agrícolas. En este ejemplo se eligió Costa de Hermosillo.</a:t>
            </a:r>
            <a:endParaRPr lang="es-MX" sz="1200" dirty="0"/>
          </a:p>
        </p:txBody>
      </p:sp>
      <p:sp>
        <p:nvSpPr>
          <p:cNvPr id="11" name="Rectangle 10"/>
          <p:cNvSpPr/>
          <p:nvPr/>
        </p:nvSpPr>
        <p:spPr>
          <a:xfrm>
            <a:off x="6067426" y="4485351"/>
            <a:ext cx="277149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lgn="just">
              <a:buFont typeface="Wingdings" panose="05000000000000000000" pitchFamily="2" charset="2"/>
              <a:buChar char="Ø"/>
            </a:pPr>
            <a:r>
              <a:rPr lang="es-MX" sz="1200" dirty="0" smtClean="0">
                <a:solidFill>
                  <a:schemeClr val="bg2">
                    <a:lumMod val="75000"/>
                  </a:schemeClr>
                </a:solidFill>
                <a:latin typeface="Source Sans Pro" panose="020B0604020202020204" charset="0"/>
              </a:rPr>
              <a:t>Ahora se muestra la lista de estaciones de la zona seleccionada. En Este ejemplo se eligió Kino.</a:t>
            </a:r>
            <a:endParaRPr lang="es-MX" sz="1200" dirty="0"/>
          </a:p>
        </p:txBody>
      </p:sp>
    </p:spTree>
    <p:extLst>
      <p:ext uri="{BB962C8B-B14F-4D97-AF65-F5344CB8AC3E}">
        <p14:creationId xmlns:p14="http://schemas.microsoft.com/office/powerpoint/2010/main" val="4850637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590" y="1666888"/>
            <a:ext cx="8893969" cy="5057775"/>
          </a:xfrm>
          <a:prstGeom prst="rect">
            <a:avLst/>
          </a:prstGeom>
          <a:ln>
            <a:solidFill>
              <a:schemeClr val="tx2"/>
            </a:solidFill>
          </a:ln>
        </p:spPr>
      </p:pic>
      <p:sp>
        <p:nvSpPr>
          <p:cNvPr id="3" name="Title 1"/>
          <p:cNvSpPr>
            <a:spLocks noGrp="1"/>
          </p:cNvSpPr>
          <p:nvPr>
            <p:ph type="title"/>
          </p:nvPr>
        </p:nvSpPr>
        <p:spPr>
          <a:xfrm>
            <a:off x="472487" y="207387"/>
            <a:ext cx="4947925" cy="793157"/>
          </a:xfrm>
        </p:spPr>
        <p:txBody>
          <a:bodyPr/>
          <a:lstStyle/>
          <a:p>
            <a:r>
              <a:rPr lang="es-MX" dirty="0" smtClean="0"/>
              <a:t>Consulta de datos</a:t>
            </a:r>
            <a:endParaRPr lang="es-MX" b="0" i="1" dirty="0">
              <a:solidFill>
                <a:schemeClr val="tx2">
                  <a:lumMod val="50000"/>
                </a:schemeClr>
              </a:solidFill>
            </a:endParaRPr>
          </a:p>
        </p:txBody>
      </p:sp>
      <p:sp>
        <p:nvSpPr>
          <p:cNvPr id="4" name="Rectangle 3"/>
          <p:cNvSpPr/>
          <p:nvPr/>
        </p:nvSpPr>
        <p:spPr>
          <a:xfrm>
            <a:off x="5382302" y="721189"/>
            <a:ext cx="3387466" cy="261610"/>
          </a:xfrm>
          <a:prstGeom prst="rect">
            <a:avLst/>
          </a:prstGeom>
        </p:spPr>
        <p:txBody>
          <a:bodyPr wrap="none">
            <a:spAutoFit/>
          </a:bodyPr>
          <a:lstStyle/>
          <a:p>
            <a:r>
              <a:rPr lang="es-MX" sz="1100" i="1" dirty="0">
                <a:solidFill>
                  <a:schemeClr val="tx2">
                    <a:lumMod val="50000"/>
                  </a:schemeClr>
                </a:solidFill>
              </a:rPr>
              <a:t>http://www.siafeson.com/remas/index.php/Consulta</a:t>
            </a:r>
          </a:p>
        </p:txBody>
      </p:sp>
      <p:sp>
        <p:nvSpPr>
          <p:cNvPr id="5" name="Rectangle 4"/>
          <p:cNvSpPr/>
          <p:nvPr/>
        </p:nvSpPr>
        <p:spPr>
          <a:xfrm>
            <a:off x="5661497" y="3964942"/>
            <a:ext cx="3005843"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dirty="0" smtClean="0">
                <a:solidFill>
                  <a:schemeClr val="bg2">
                    <a:lumMod val="75000"/>
                  </a:schemeClr>
                </a:solidFill>
                <a:latin typeface="Source Sans Pro" panose="020B0604020202020204" charset="0"/>
              </a:rPr>
              <a:t>El resultado es una tabla con los datos de la última hora de la estación seleccionada.</a:t>
            </a:r>
            <a:endParaRPr lang="es-MX" dirty="0"/>
          </a:p>
        </p:txBody>
      </p:sp>
      <p:sp>
        <p:nvSpPr>
          <p:cNvPr id="6" name="Rectangle 5"/>
          <p:cNvSpPr/>
          <p:nvPr/>
        </p:nvSpPr>
        <p:spPr>
          <a:xfrm>
            <a:off x="774970" y="3226278"/>
            <a:ext cx="2386519"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dirty="0" smtClean="0">
                <a:solidFill>
                  <a:schemeClr val="bg2">
                    <a:lumMod val="75000"/>
                  </a:schemeClr>
                </a:solidFill>
                <a:latin typeface="Source Sans Pro" panose="020B0604020202020204" charset="0"/>
              </a:rPr>
              <a:t>Para desplegar cualquiera de los menús anteriores haga clic sobre las flechas.</a:t>
            </a:r>
            <a:endParaRPr lang="es-MX" dirty="0"/>
          </a:p>
        </p:txBody>
      </p:sp>
      <p:sp>
        <p:nvSpPr>
          <p:cNvPr id="7" name="Rectangle 6"/>
          <p:cNvSpPr/>
          <p:nvPr/>
        </p:nvSpPr>
        <p:spPr>
          <a:xfrm>
            <a:off x="178132" y="2848367"/>
            <a:ext cx="136193" cy="2663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angle 7"/>
          <p:cNvSpPr/>
          <p:nvPr/>
        </p:nvSpPr>
        <p:spPr>
          <a:xfrm>
            <a:off x="178132" y="3677042"/>
            <a:ext cx="136193" cy="2663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09307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0797" y="3963506"/>
            <a:ext cx="2848728" cy="1151419"/>
          </a:xfrm>
        </p:spPr>
        <p:txBody>
          <a:bodyPr/>
          <a:lstStyle/>
          <a:p>
            <a:pPr lvl="0" algn="just">
              <a:spcBef>
                <a:spcPts val="600"/>
              </a:spcBef>
            </a:pPr>
            <a:r>
              <a:rPr lang="en" dirty="0" smtClean="0">
                <a:solidFill>
                  <a:srgbClr val="2F3848"/>
                </a:solidFill>
              </a:rPr>
              <a:t>Solicite usuario para descargar datos.</a:t>
            </a:r>
            <a:endParaRPr lang="en" dirty="0">
              <a:solidFill>
                <a:srgbClr val="2F3848"/>
              </a:solidFill>
            </a:endParaRPr>
          </a:p>
        </p:txBody>
      </p:sp>
      <p:sp>
        <p:nvSpPr>
          <p:cNvPr id="4" name="Shape 96"/>
          <p:cNvSpPr txBox="1">
            <a:spLocks noGrp="1"/>
          </p:cNvSpPr>
          <p:nvPr>
            <p:ph type="ctrTitle"/>
          </p:nvPr>
        </p:nvSpPr>
        <p:spPr>
          <a:xfrm>
            <a:off x="665224" y="2018025"/>
            <a:ext cx="5945125" cy="1546500"/>
          </a:xfrm>
          <a:prstGeom prst="rect">
            <a:avLst/>
          </a:prstGeom>
        </p:spPr>
        <p:txBody>
          <a:bodyPr wrap="square" lIns="91425" tIns="91425" rIns="91425" bIns="91425" anchor="b" anchorCtr="0">
            <a:noAutofit/>
          </a:bodyPr>
          <a:lstStyle/>
          <a:p>
            <a:pPr marL="0" lvl="0" indent="0" rtl="0">
              <a:spcBef>
                <a:spcPts val="0"/>
              </a:spcBef>
              <a:buNone/>
            </a:pPr>
            <a:r>
              <a:rPr lang="en" dirty="0">
                <a:solidFill>
                  <a:srgbClr val="2F3848"/>
                </a:solidFill>
              </a:rPr>
              <a:t>9</a:t>
            </a:r>
            <a:r>
              <a:rPr lang="en" dirty="0" smtClean="0">
                <a:solidFill>
                  <a:srgbClr val="2F3848"/>
                </a:solidFill>
              </a:rPr>
              <a:t>.</a:t>
            </a:r>
            <a:endParaRPr lang="en" dirty="0">
              <a:solidFill>
                <a:srgbClr val="2F3848"/>
              </a:solidFill>
            </a:endParaRPr>
          </a:p>
          <a:p>
            <a:pPr marL="0" lvl="0" indent="0" rtl="0">
              <a:spcBef>
                <a:spcPts val="0"/>
              </a:spcBef>
              <a:buNone/>
            </a:pPr>
            <a:r>
              <a:rPr lang="en" dirty="0" smtClean="0"/>
              <a:t>Descargar datos</a:t>
            </a:r>
            <a:endParaRPr lang="en" dirty="0"/>
          </a:p>
        </p:txBody>
      </p:sp>
      <p:pic>
        <p:nvPicPr>
          <p:cNvPr id="5"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9615" y="287587"/>
            <a:ext cx="347904" cy="433945"/>
          </a:xfrm>
          <a:prstGeom prst="rect">
            <a:avLst/>
          </a:prstGeom>
        </p:spPr>
      </p:pic>
      <p:pic>
        <p:nvPicPr>
          <p:cNvPr id="6"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355" y="299215"/>
            <a:ext cx="381573" cy="437686"/>
          </a:xfrm>
          <a:prstGeom prst="rect">
            <a:avLst/>
          </a:prstGeom>
        </p:spPr>
      </p:pic>
      <p:pic>
        <p:nvPicPr>
          <p:cNvPr id="7"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38" y="414727"/>
            <a:ext cx="732741" cy="322174"/>
          </a:xfrm>
          <a:prstGeom prst="rect">
            <a:avLst/>
          </a:prstGeom>
        </p:spPr>
      </p:pic>
    </p:spTree>
    <p:extLst>
      <p:ext uri="{BB962C8B-B14F-4D97-AF65-F5344CB8AC3E}">
        <p14:creationId xmlns:p14="http://schemas.microsoft.com/office/powerpoint/2010/main" val="16171272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Descargar datos</a:t>
            </a:r>
            <a:endParaRPr lang="es-MX" b="0" i="1" dirty="0">
              <a:solidFill>
                <a:schemeClr val="tx2">
                  <a:lumMod val="50000"/>
                </a:schemeClr>
              </a:solidFill>
            </a:endParaRPr>
          </a:p>
        </p:txBody>
      </p:sp>
      <p:sp>
        <p:nvSpPr>
          <p:cNvPr id="3" name="Rectangle 2"/>
          <p:cNvSpPr/>
          <p:nvPr/>
        </p:nvSpPr>
        <p:spPr>
          <a:xfrm>
            <a:off x="5382302" y="721189"/>
            <a:ext cx="3441968" cy="261610"/>
          </a:xfrm>
          <a:prstGeom prst="rect">
            <a:avLst/>
          </a:prstGeom>
        </p:spPr>
        <p:txBody>
          <a:bodyPr wrap="none">
            <a:spAutoFit/>
          </a:bodyPr>
          <a:lstStyle/>
          <a:p>
            <a:r>
              <a:rPr lang="es-MX" sz="1100" i="1" dirty="0">
                <a:solidFill>
                  <a:schemeClr val="tx2">
                    <a:lumMod val="50000"/>
                  </a:schemeClr>
                </a:solidFill>
              </a:rPr>
              <a:t>http://www.siafeson.com/remas/index.php/auth/login</a:t>
            </a:r>
          </a:p>
        </p:txBody>
      </p:sp>
      <p:pic>
        <p:nvPicPr>
          <p:cNvPr id="4" name="Picture 3"/>
          <p:cNvPicPr>
            <a:picLocks noChangeAspect="1"/>
          </p:cNvPicPr>
          <p:nvPr/>
        </p:nvPicPr>
        <p:blipFill>
          <a:blip r:embed="rId2"/>
          <a:stretch>
            <a:fillRect/>
          </a:stretch>
        </p:blipFill>
        <p:spPr>
          <a:xfrm>
            <a:off x="71446" y="2128846"/>
            <a:ext cx="8983599" cy="3945255"/>
          </a:xfrm>
          <a:prstGeom prst="rect">
            <a:avLst/>
          </a:prstGeom>
          <a:ln>
            <a:solidFill>
              <a:schemeClr val="tx2">
                <a:lumMod val="90000"/>
              </a:schemeClr>
            </a:solidFill>
          </a:ln>
        </p:spPr>
      </p:pic>
      <p:sp>
        <p:nvSpPr>
          <p:cNvPr id="5" name="Shape 81"/>
          <p:cNvSpPr txBox="1"/>
          <p:nvPr/>
        </p:nvSpPr>
        <p:spPr>
          <a:xfrm>
            <a:off x="1517650" y="1386442"/>
            <a:ext cx="6091190" cy="603663"/>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a:spcBef>
                <a:spcPts val="600"/>
              </a:spcBef>
            </a:pPr>
            <a:r>
              <a:rPr lang="en" sz="1300" dirty="0" smtClean="0">
                <a:solidFill>
                  <a:srgbClr val="2F3848"/>
                </a:solidFill>
                <a:latin typeface="Source Sans Pro"/>
                <a:ea typeface="Source Sans Pro"/>
                <a:cs typeface="Source Sans Pro"/>
                <a:sym typeface="Source Sans Pro"/>
              </a:rPr>
              <a:t>Llene el formulario para solicitar acceso a la sección. Recibirá un correo y al momento de aceptar su solicitud se le asignará un usuario y contraseña.</a:t>
            </a:r>
          </a:p>
        </p:txBody>
      </p:sp>
      <p:sp>
        <p:nvSpPr>
          <p:cNvPr id="6" name="Rectangle 5"/>
          <p:cNvSpPr/>
          <p:nvPr/>
        </p:nvSpPr>
        <p:spPr>
          <a:xfrm>
            <a:off x="317972" y="6212842"/>
            <a:ext cx="6054253"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dirty="0" smtClean="0">
                <a:solidFill>
                  <a:schemeClr val="bg2">
                    <a:lumMod val="75000"/>
                  </a:schemeClr>
                </a:solidFill>
                <a:latin typeface="Source Sans Pro" panose="020B0604020202020204" charset="0"/>
              </a:rPr>
              <a:t>La descarga de datos esta limitada a dos mese para no saturar los servidores.</a:t>
            </a:r>
            <a:endParaRPr lang="es-MX" dirty="0"/>
          </a:p>
        </p:txBody>
      </p:sp>
    </p:spTree>
    <p:extLst>
      <p:ext uri="{BB962C8B-B14F-4D97-AF65-F5344CB8AC3E}">
        <p14:creationId xmlns:p14="http://schemas.microsoft.com/office/powerpoint/2010/main" val="28331939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70122" y="2151125"/>
            <a:ext cx="4059427" cy="1839850"/>
          </a:xfrm>
        </p:spPr>
        <p:txBody>
          <a:bodyPr/>
          <a:lstStyle/>
          <a:p>
            <a:pPr>
              <a:buClr>
                <a:srgbClr val="FFFF00"/>
              </a:buClr>
            </a:pPr>
            <a:r>
              <a:rPr lang="es-MX" dirty="0" smtClean="0">
                <a:solidFill>
                  <a:schemeClr val="tx2">
                    <a:lumMod val="25000"/>
                  </a:schemeClr>
                </a:solidFill>
              </a:rPr>
              <a:t>Consulte tablas con rangos de colores para temperatura máxima, temperatura mínima y precipitación.</a:t>
            </a:r>
            <a:endParaRPr lang="es-MX" dirty="0">
              <a:solidFill>
                <a:schemeClr val="tx2">
                  <a:lumMod val="25000"/>
                </a:schemeClr>
              </a:solidFill>
            </a:endParaRPr>
          </a:p>
        </p:txBody>
      </p:sp>
      <p:sp>
        <p:nvSpPr>
          <p:cNvPr id="4" name="Shape 96"/>
          <p:cNvSpPr txBox="1">
            <a:spLocks noGrp="1"/>
          </p:cNvSpPr>
          <p:nvPr>
            <p:ph type="ctrTitle"/>
          </p:nvPr>
        </p:nvSpPr>
        <p:spPr>
          <a:xfrm>
            <a:off x="665225" y="2018025"/>
            <a:ext cx="4927500" cy="1546500"/>
          </a:xfrm>
          <a:prstGeom prst="rect">
            <a:avLst/>
          </a:prstGeom>
        </p:spPr>
        <p:txBody>
          <a:bodyPr wrap="square" lIns="91425" tIns="91425" rIns="91425" bIns="91425" anchor="b" anchorCtr="0">
            <a:noAutofit/>
          </a:bodyPr>
          <a:lstStyle/>
          <a:p>
            <a:pPr marL="0" lvl="0" indent="0" rtl="0">
              <a:spcBef>
                <a:spcPts val="0"/>
              </a:spcBef>
              <a:buNone/>
            </a:pPr>
            <a:r>
              <a:rPr lang="en" dirty="0" smtClean="0">
                <a:solidFill>
                  <a:srgbClr val="2F3848"/>
                </a:solidFill>
              </a:rPr>
              <a:t>10.</a:t>
            </a:r>
            <a:endParaRPr lang="en" dirty="0">
              <a:solidFill>
                <a:srgbClr val="2F3848"/>
              </a:solidFill>
            </a:endParaRPr>
          </a:p>
          <a:p>
            <a:pPr marL="0" lvl="0" indent="0" rtl="0">
              <a:spcBef>
                <a:spcPts val="0"/>
              </a:spcBef>
              <a:buNone/>
            </a:pPr>
            <a:r>
              <a:rPr lang="en" dirty="0" smtClean="0"/>
              <a:t>Reportes</a:t>
            </a:r>
            <a:endParaRPr lang="en" dirty="0"/>
          </a:p>
        </p:txBody>
      </p:sp>
      <p:sp>
        <p:nvSpPr>
          <p:cNvPr id="9" name="TextBox 8"/>
          <p:cNvSpPr txBox="1"/>
          <p:nvPr/>
        </p:nvSpPr>
        <p:spPr>
          <a:xfrm>
            <a:off x="675272" y="3644911"/>
            <a:ext cx="2182227" cy="1061829"/>
          </a:xfrm>
          <a:prstGeom prst="rect">
            <a:avLst/>
          </a:prstGeom>
          <a:solidFill>
            <a:srgbClr val="FFFF66"/>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Últimos datos</a:t>
            </a:r>
          </a:p>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Mensual</a:t>
            </a:r>
          </a:p>
          <a:p>
            <a:pPr marL="342900" indent="-342900">
              <a:buFont typeface="Wingdings" panose="05000000000000000000" pitchFamily="2" charset="2"/>
              <a:buChar char="Ø"/>
            </a:pPr>
            <a:r>
              <a:rPr lang="es-MX" sz="2100" dirty="0" smtClean="0">
                <a:solidFill>
                  <a:schemeClr val="tx2">
                    <a:lumMod val="25000"/>
                  </a:schemeClr>
                </a:solidFill>
                <a:latin typeface="Source Sans Pro" panose="020B0604020202020204" charset="0"/>
              </a:rPr>
              <a:t>Diario</a:t>
            </a:r>
          </a:p>
        </p:txBody>
      </p:sp>
      <p:sp>
        <p:nvSpPr>
          <p:cNvPr id="10" name="Right Triangle 9"/>
          <p:cNvSpPr/>
          <p:nvPr/>
        </p:nvSpPr>
        <p:spPr>
          <a:xfrm rot="10800000">
            <a:off x="3360742" y="3074659"/>
            <a:ext cx="409381" cy="3453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solidFill>
            </a:endParaRPr>
          </a:p>
        </p:txBody>
      </p:sp>
      <p:pic>
        <p:nvPicPr>
          <p:cNvPr id="6"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9615" y="287587"/>
            <a:ext cx="347904" cy="433945"/>
          </a:xfrm>
          <a:prstGeom prst="rect">
            <a:avLst/>
          </a:prstGeom>
        </p:spPr>
      </p:pic>
      <p:pic>
        <p:nvPicPr>
          <p:cNvPr id="7"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355" y="299215"/>
            <a:ext cx="381573" cy="437686"/>
          </a:xfrm>
          <a:prstGeom prst="rect">
            <a:avLst/>
          </a:prstGeom>
        </p:spPr>
      </p:pic>
      <p:pic>
        <p:nvPicPr>
          <p:cNvPr id="8"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38" y="414727"/>
            <a:ext cx="732741" cy="322174"/>
          </a:xfrm>
          <a:prstGeom prst="rect">
            <a:avLst/>
          </a:prstGeom>
        </p:spPr>
      </p:pic>
    </p:spTree>
    <p:extLst>
      <p:ext uri="{BB962C8B-B14F-4D97-AF65-F5344CB8AC3E}">
        <p14:creationId xmlns:p14="http://schemas.microsoft.com/office/powerpoint/2010/main" val="5273463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Reportes</a:t>
            </a:r>
            <a:r>
              <a:rPr lang="en" sz="1400" dirty="0">
                <a:solidFill>
                  <a:schemeClr val="tx2">
                    <a:lumMod val="90000"/>
                  </a:schemeClr>
                </a:solidFill>
              </a:rPr>
              <a:t> </a:t>
            </a:r>
            <a:r>
              <a:rPr lang="en" sz="1400" dirty="0" smtClean="0">
                <a:solidFill>
                  <a:schemeClr val="tx2">
                    <a:lumMod val="90000"/>
                  </a:schemeClr>
                </a:solidFill>
              </a:rPr>
              <a:t> 👉</a:t>
            </a:r>
            <a:r>
              <a:rPr lang="en" dirty="0" smtClean="0">
                <a:solidFill>
                  <a:schemeClr val="tx2">
                    <a:lumMod val="90000"/>
                  </a:schemeClr>
                </a:solidFill>
              </a:rPr>
              <a:t> </a:t>
            </a:r>
            <a:r>
              <a:rPr lang="es-MX" dirty="0" smtClean="0">
                <a:solidFill>
                  <a:schemeClr val="tx2">
                    <a:lumMod val="50000"/>
                  </a:schemeClr>
                </a:solidFill>
              </a:rPr>
              <a:t>Últimos datos</a:t>
            </a:r>
            <a:r>
              <a:rPr lang="es-MX" dirty="0" smtClean="0"/>
              <a:t> </a:t>
            </a:r>
            <a:endParaRPr lang="es-MX" b="0" i="1" dirty="0">
              <a:solidFill>
                <a:schemeClr val="tx2">
                  <a:lumMod val="50000"/>
                </a:schemeClr>
              </a:solidFill>
            </a:endParaRPr>
          </a:p>
        </p:txBody>
      </p:sp>
      <p:sp>
        <p:nvSpPr>
          <p:cNvPr id="3" name="Rectangle 2"/>
          <p:cNvSpPr/>
          <p:nvPr/>
        </p:nvSpPr>
        <p:spPr>
          <a:xfrm>
            <a:off x="4667927" y="721189"/>
            <a:ext cx="4115229" cy="261610"/>
          </a:xfrm>
          <a:prstGeom prst="rect">
            <a:avLst/>
          </a:prstGeom>
        </p:spPr>
        <p:txBody>
          <a:bodyPr wrap="none">
            <a:spAutoFit/>
          </a:bodyPr>
          <a:lstStyle/>
          <a:p>
            <a:r>
              <a:rPr lang="es-MX" sz="1100" i="1" dirty="0">
                <a:solidFill>
                  <a:schemeClr val="tx2">
                    <a:lumMod val="50000"/>
                  </a:schemeClr>
                </a:solidFill>
              </a:rPr>
              <a:t>http://www.siafeson.com/remas/index.php/Home/ultimos_datos</a:t>
            </a:r>
          </a:p>
        </p:txBody>
      </p:sp>
      <p:pic>
        <p:nvPicPr>
          <p:cNvPr id="4" name="Picture 3"/>
          <p:cNvPicPr>
            <a:picLocks noChangeAspect="1"/>
          </p:cNvPicPr>
          <p:nvPr/>
        </p:nvPicPr>
        <p:blipFill>
          <a:blip r:embed="rId2"/>
          <a:stretch>
            <a:fillRect/>
          </a:stretch>
        </p:blipFill>
        <p:spPr>
          <a:xfrm>
            <a:off x="57248" y="2265100"/>
            <a:ext cx="9027033" cy="4111752"/>
          </a:xfrm>
          <a:prstGeom prst="rect">
            <a:avLst/>
          </a:prstGeom>
          <a:ln>
            <a:solidFill>
              <a:schemeClr val="tx2">
                <a:lumMod val="90000"/>
              </a:schemeClr>
            </a:solidFill>
          </a:ln>
        </p:spPr>
      </p:pic>
      <p:sp>
        <p:nvSpPr>
          <p:cNvPr id="5" name="Shape 81"/>
          <p:cNvSpPr txBox="1"/>
          <p:nvPr/>
        </p:nvSpPr>
        <p:spPr>
          <a:xfrm>
            <a:off x="318417" y="1630219"/>
            <a:ext cx="6091190" cy="358651"/>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a:spcBef>
                <a:spcPts val="600"/>
              </a:spcBef>
            </a:pPr>
            <a:r>
              <a:rPr lang="en" sz="1500" b="1" dirty="0" smtClean="0">
                <a:solidFill>
                  <a:srgbClr val="F05768"/>
                </a:solidFill>
                <a:latin typeface="Source Sans Pro"/>
                <a:ea typeface="Source Sans Pro"/>
                <a:cs typeface="Source Sans Pro"/>
                <a:sym typeface="Source Sans Pro"/>
              </a:rPr>
              <a:t>Últimos datos. </a:t>
            </a:r>
            <a:r>
              <a:rPr lang="en" sz="1300" dirty="0" smtClean="0">
                <a:solidFill>
                  <a:srgbClr val="2F3848"/>
                </a:solidFill>
                <a:latin typeface="Source Sans Pro"/>
                <a:ea typeface="Source Sans Pro"/>
                <a:cs typeface="Source Sans Pro"/>
                <a:sym typeface="Source Sans Pro"/>
              </a:rPr>
              <a:t>Consulte los datos de última hora de las estaciones.</a:t>
            </a:r>
          </a:p>
        </p:txBody>
      </p:sp>
      <p:sp>
        <p:nvSpPr>
          <p:cNvPr id="6" name="Rectangle 5"/>
          <p:cNvSpPr/>
          <p:nvPr/>
        </p:nvSpPr>
        <p:spPr>
          <a:xfrm>
            <a:off x="7810500" y="1496423"/>
            <a:ext cx="1177856" cy="6924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300" dirty="0" smtClean="0">
                <a:solidFill>
                  <a:schemeClr val="bg2">
                    <a:lumMod val="75000"/>
                  </a:schemeClr>
                </a:solidFill>
                <a:latin typeface="Source Sans Pro" panose="020B0604020202020204" charset="0"/>
              </a:rPr>
              <a:t>Descargue los datos a Excel con un clic.</a:t>
            </a:r>
            <a:endParaRPr lang="es-MX" sz="1300" dirty="0"/>
          </a:p>
        </p:txBody>
      </p:sp>
      <p:sp>
        <p:nvSpPr>
          <p:cNvPr id="8" name="Rectangle 7"/>
          <p:cNvSpPr/>
          <p:nvPr/>
        </p:nvSpPr>
        <p:spPr>
          <a:xfrm>
            <a:off x="3122581" y="2213673"/>
            <a:ext cx="4503906" cy="4924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300" dirty="0" smtClean="0">
                <a:solidFill>
                  <a:schemeClr val="bg2">
                    <a:lumMod val="75000"/>
                  </a:schemeClr>
                </a:solidFill>
                <a:latin typeface="Source Sans Pro" panose="020B0604020202020204" charset="0"/>
              </a:rPr>
              <a:t>Escriba en Búsqueda el nombre de cualquier estación o zona agrícola para filtrar en la tabla.</a:t>
            </a:r>
            <a:endParaRPr lang="es-MX" sz="1300" dirty="0"/>
          </a:p>
        </p:txBody>
      </p:sp>
    </p:spTree>
    <p:extLst>
      <p:ext uri="{BB962C8B-B14F-4D97-AF65-F5344CB8AC3E}">
        <p14:creationId xmlns:p14="http://schemas.microsoft.com/office/powerpoint/2010/main" val="21292177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Reportes</a:t>
            </a:r>
            <a:r>
              <a:rPr lang="en" sz="1400" dirty="0">
                <a:solidFill>
                  <a:schemeClr val="tx2">
                    <a:lumMod val="90000"/>
                  </a:schemeClr>
                </a:solidFill>
              </a:rPr>
              <a:t> </a:t>
            </a:r>
            <a:r>
              <a:rPr lang="en" sz="1400" dirty="0" smtClean="0">
                <a:solidFill>
                  <a:schemeClr val="tx2">
                    <a:lumMod val="90000"/>
                  </a:schemeClr>
                </a:solidFill>
              </a:rPr>
              <a:t> 👉</a:t>
            </a:r>
            <a:r>
              <a:rPr lang="en" dirty="0" smtClean="0">
                <a:solidFill>
                  <a:schemeClr val="tx2">
                    <a:lumMod val="90000"/>
                  </a:schemeClr>
                </a:solidFill>
              </a:rPr>
              <a:t> </a:t>
            </a:r>
            <a:r>
              <a:rPr lang="es-MX" dirty="0" smtClean="0">
                <a:solidFill>
                  <a:schemeClr val="tx2">
                    <a:lumMod val="50000"/>
                  </a:schemeClr>
                </a:solidFill>
              </a:rPr>
              <a:t>Reporte mensual</a:t>
            </a:r>
            <a:r>
              <a:rPr lang="es-MX" dirty="0" smtClean="0"/>
              <a:t> </a:t>
            </a:r>
            <a:endParaRPr lang="es-MX" b="0" i="1" dirty="0">
              <a:solidFill>
                <a:schemeClr val="tx2">
                  <a:lumMod val="50000"/>
                </a:schemeClr>
              </a:solidFill>
            </a:endParaRPr>
          </a:p>
        </p:txBody>
      </p:sp>
      <p:sp>
        <p:nvSpPr>
          <p:cNvPr id="3" name="Rectangle 2"/>
          <p:cNvSpPr/>
          <p:nvPr/>
        </p:nvSpPr>
        <p:spPr>
          <a:xfrm>
            <a:off x="4979216" y="721189"/>
            <a:ext cx="3809056" cy="261610"/>
          </a:xfrm>
          <a:prstGeom prst="rect">
            <a:avLst/>
          </a:prstGeom>
        </p:spPr>
        <p:txBody>
          <a:bodyPr wrap="none">
            <a:spAutoFit/>
          </a:bodyPr>
          <a:lstStyle/>
          <a:p>
            <a:r>
              <a:rPr lang="es-MX" sz="1100" i="1" dirty="0">
                <a:solidFill>
                  <a:schemeClr val="tx2">
                    <a:lumMod val="50000"/>
                  </a:schemeClr>
                </a:solidFill>
              </a:rPr>
              <a:t>http://www.siafeson.com/remas/index.php/reportemensual</a:t>
            </a:r>
          </a:p>
        </p:txBody>
      </p:sp>
      <p:pic>
        <p:nvPicPr>
          <p:cNvPr id="4" name="Picture 3"/>
          <p:cNvPicPr>
            <a:picLocks noChangeAspect="1"/>
          </p:cNvPicPr>
          <p:nvPr/>
        </p:nvPicPr>
        <p:blipFill>
          <a:blip r:embed="rId2"/>
          <a:stretch>
            <a:fillRect/>
          </a:stretch>
        </p:blipFill>
        <p:spPr>
          <a:xfrm>
            <a:off x="58171" y="2410241"/>
            <a:ext cx="9019794" cy="4328922"/>
          </a:xfrm>
          <a:prstGeom prst="rect">
            <a:avLst/>
          </a:prstGeom>
          <a:ln>
            <a:solidFill>
              <a:schemeClr val="tx2">
                <a:lumMod val="90000"/>
              </a:schemeClr>
            </a:solidFill>
          </a:ln>
        </p:spPr>
      </p:pic>
      <p:sp>
        <p:nvSpPr>
          <p:cNvPr id="5" name="Shape 81"/>
          <p:cNvSpPr txBox="1"/>
          <p:nvPr/>
        </p:nvSpPr>
        <p:spPr>
          <a:xfrm>
            <a:off x="3695700" y="1197937"/>
            <a:ext cx="4932733" cy="530064"/>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a:spcBef>
                <a:spcPts val="600"/>
              </a:spcBef>
            </a:pPr>
            <a:r>
              <a:rPr lang="en" sz="1500" b="1" dirty="0" smtClean="0">
                <a:solidFill>
                  <a:srgbClr val="F05768"/>
                </a:solidFill>
                <a:latin typeface="Source Sans Pro"/>
                <a:ea typeface="Source Sans Pro"/>
                <a:cs typeface="Source Sans Pro"/>
                <a:sym typeface="Source Sans Pro"/>
              </a:rPr>
              <a:t>Reporte mensual. </a:t>
            </a:r>
            <a:r>
              <a:rPr lang="en" sz="1300" dirty="0" smtClean="0">
                <a:solidFill>
                  <a:srgbClr val="2F3848"/>
                </a:solidFill>
                <a:latin typeface="Source Sans Pro"/>
                <a:ea typeface="Source Sans Pro"/>
                <a:cs typeface="Source Sans Pro"/>
                <a:sym typeface="Source Sans Pro"/>
              </a:rPr>
              <a:t>Consulte los datos diarios de los últimos 30 días para temperatura máxima, temperatura mínima y precipitación.</a:t>
            </a:r>
          </a:p>
        </p:txBody>
      </p:sp>
      <p:sp>
        <p:nvSpPr>
          <p:cNvPr id="7" name="Rectangle 6"/>
          <p:cNvSpPr/>
          <p:nvPr/>
        </p:nvSpPr>
        <p:spPr>
          <a:xfrm>
            <a:off x="7305675" y="1825556"/>
            <a:ext cx="1692206" cy="4924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300" dirty="0" smtClean="0">
                <a:solidFill>
                  <a:schemeClr val="bg2">
                    <a:lumMod val="75000"/>
                  </a:schemeClr>
                </a:solidFill>
                <a:latin typeface="Source Sans Pro" panose="020B0604020202020204" charset="0"/>
              </a:rPr>
              <a:t>Descargue los datos a Excel con un clic.</a:t>
            </a:r>
            <a:endParaRPr lang="es-MX" sz="1300" dirty="0"/>
          </a:p>
        </p:txBody>
      </p:sp>
      <p:sp>
        <p:nvSpPr>
          <p:cNvPr id="8" name="Rectangle 7"/>
          <p:cNvSpPr/>
          <p:nvPr/>
        </p:nvSpPr>
        <p:spPr>
          <a:xfrm>
            <a:off x="1426391" y="2249844"/>
            <a:ext cx="3686175" cy="4924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300" dirty="0" smtClean="0">
                <a:solidFill>
                  <a:schemeClr val="bg2">
                    <a:lumMod val="75000"/>
                  </a:schemeClr>
                </a:solidFill>
                <a:latin typeface="Source Sans Pro" panose="020B0604020202020204" charset="0"/>
              </a:rPr>
              <a:t>Para cambiar la variable de la tabla haga clic sobre las pestañas en la parte superior de la tabla.</a:t>
            </a:r>
            <a:endParaRPr lang="es-MX" sz="1300" dirty="0"/>
          </a:p>
        </p:txBody>
      </p:sp>
      <p:sp>
        <p:nvSpPr>
          <p:cNvPr id="9" name="Rectangle 8"/>
          <p:cNvSpPr/>
          <p:nvPr/>
        </p:nvSpPr>
        <p:spPr>
          <a:xfrm>
            <a:off x="109159" y="1472910"/>
            <a:ext cx="2857571" cy="6924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300" dirty="0" smtClean="0">
                <a:solidFill>
                  <a:schemeClr val="bg2">
                    <a:lumMod val="75000"/>
                  </a:schemeClr>
                </a:solidFill>
                <a:latin typeface="Source Sans Pro" panose="020B0604020202020204" charset="0"/>
              </a:rPr>
              <a:t>La tabla esta organizada por zona agrícola, para modificarla a DDR haga clic sobre el botón Zona agrícola.</a:t>
            </a:r>
            <a:endParaRPr lang="es-MX" sz="1300" dirty="0"/>
          </a:p>
        </p:txBody>
      </p:sp>
      <p:sp>
        <p:nvSpPr>
          <p:cNvPr id="10" name="Rectangle 9"/>
          <p:cNvSpPr/>
          <p:nvPr/>
        </p:nvSpPr>
        <p:spPr>
          <a:xfrm>
            <a:off x="5521065" y="2713712"/>
            <a:ext cx="3556900"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100" dirty="0" smtClean="0">
                <a:solidFill>
                  <a:schemeClr val="bg2">
                    <a:lumMod val="75000"/>
                  </a:schemeClr>
                </a:solidFill>
                <a:latin typeface="Source Sans Pro" panose="020B0604020202020204" charset="0"/>
              </a:rPr>
              <a:t>Haga clic sobre la barra de </a:t>
            </a:r>
            <a:r>
              <a:rPr lang="es-MX" sz="1100" b="1" dirty="0" smtClean="0">
                <a:solidFill>
                  <a:schemeClr val="bg2">
                    <a:lumMod val="75000"/>
                  </a:schemeClr>
                </a:solidFill>
                <a:latin typeface="Source Sans Pro" panose="020B0604020202020204" charset="0"/>
              </a:rPr>
              <a:t>Fecha de inicio</a:t>
            </a:r>
            <a:r>
              <a:rPr lang="es-MX" sz="1100" dirty="0" smtClean="0">
                <a:solidFill>
                  <a:schemeClr val="bg2">
                    <a:lumMod val="75000"/>
                  </a:schemeClr>
                </a:solidFill>
                <a:latin typeface="Source Sans Pro" panose="020B0604020202020204" charset="0"/>
              </a:rPr>
              <a:t> para modificar el periodo de consulta.  Seleccione en el calendario que aparecerá y la tabla se modificará a los siguientes 30 días  a partir de la fecha de inicio que indique.</a:t>
            </a:r>
            <a:endParaRPr lang="es-MX" sz="1100" dirty="0"/>
          </a:p>
        </p:txBody>
      </p:sp>
      <p:sp>
        <p:nvSpPr>
          <p:cNvPr id="11" name="Rectangle 10"/>
          <p:cNvSpPr/>
          <p:nvPr/>
        </p:nvSpPr>
        <p:spPr>
          <a:xfrm>
            <a:off x="1531166" y="6483060"/>
            <a:ext cx="6136459"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200" dirty="0" smtClean="0"/>
              <a:t>Utilice la barra de Buscar para filtrar, escriba el nombre de la estación o zona de interés. </a:t>
            </a:r>
            <a:endParaRPr lang="es-MX" sz="1200" dirty="0"/>
          </a:p>
        </p:txBody>
      </p:sp>
      <p:sp>
        <p:nvSpPr>
          <p:cNvPr id="12" name="Rectangle 11"/>
          <p:cNvSpPr/>
          <p:nvPr/>
        </p:nvSpPr>
        <p:spPr>
          <a:xfrm>
            <a:off x="3710135" y="4699344"/>
            <a:ext cx="362185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200" dirty="0" smtClean="0"/>
              <a:t>El rango de colores va de rojo a azul valores van de mayor a menor de rojo a azul respectivamente.</a:t>
            </a:r>
            <a:endParaRPr lang="es-MX" sz="1200" dirty="0"/>
          </a:p>
        </p:txBody>
      </p:sp>
    </p:spTree>
    <p:extLst>
      <p:ext uri="{BB962C8B-B14F-4D97-AF65-F5344CB8AC3E}">
        <p14:creationId xmlns:p14="http://schemas.microsoft.com/office/powerpoint/2010/main" val="27729284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Reportes</a:t>
            </a:r>
            <a:r>
              <a:rPr lang="en" sz="1400" dirty="0">
                <a:solidFill>
                  <a:schemeClr val="tx2">
                    <a:lumMod val="90000"/>
                  </a:schemeClr>
                </a:solidFill>
              </a:rPr>
              <a:t> </a:t>
            </a:r>
            <a:r>
              <a:rPr lang="en" sz="1400" dirty="0" smtClean="0">
                <a:solidFill>
                  <a:schemeClr val="tx2">
                    <a:lumMod val="90000"/>
                  </a:schemeClr>
                </a:solidFill>
              </a:rPr>
              <a:t> 👉</a:t>
            </a:r>
            <a:r>
              <a:rPr lang="en" dirty="0" smtClean="0">
                <a:solidFill>
                  <a:schemeClr val="tx2">
                    <a:lumMod val="90000"/>
                  </a:schemeClr>
                </a:solidFill>
              </a:rPr>
              <a:t> </a:t>
            </a:r>
            <a:r>
              <a:rPr lang="es-MX" dirty="0" smtClean="0">
                <a:solidFill>
                  <a:schemeClr val="tx2">
                    <a:lumMod val="50000"/>
                  </a:schemeClr>
                </a:solidFill>
              </a:rPr>
              <a:t>Reporte diario</a:t>
            </a:r>
            <a:r>
              <a:rPr lang="es-MX" dirty="0" smtClean="0"/>
              <a:t> </a:t>
            </a:r>
            <a:endParaRPr lang="es-MX" b="0" i="1" dirty="0">
              <a:solidFill>
                <a:schemeClr val="tx2">
                  <a:lumMod val="50000"/>
                </a:schemeClr>
              </a:solidFill>
            </a:endParaRPr>
          </a:p>
        </p:txBody>
      </p:sp>
      <p:sp>
        <p:nvSpPr>
          <p:cNvPr id="3" name="Rectangle 2"/>
          <p:cNvSpPr/>
          <p:nvPr/>
        </p:nvSpPr>
        <p:spPr>
          <a:xfrm>
            <a:off x="5150666" y="721189"/>
            <a:ext cx="3621504" cy="261610"/>
          </a:xfrm>
          <a:prstGeom prst="rect">
            <a:avLst/>
          </a:prstGeom>
        </p:spPr>
        <p:txBody>
          <a:bodyPr wrap="none">
            <a:spAutoFit/>
          </a:bodyPr>
          <a:lstStyle/>
          <a:p>
            <a:r>
              <a:rPr lang="es-MX" sz="1100" i="1" dirty="0">
                <a:solidFill>
                  <a:schemeClr val="tx2">
                    <a:lumMod val="50000"/>
                  </a:schemeClr>
                </a:solidFill>
              </a:rPr>
              <a:t>http://www.siafeson.com/remas/index.php/reportediario</a:t>
            </a:r>
          </a:p>
        </p:txBody>
      </p:sp>
      <p:pic>
        <p:nvPicPr>
          <p:cNvPr id="4" name="Picture 3"/>
          <p:cNvPicPr>
            <a:picLocks noChangeAspect="1"/>
          </p:cNvPicPr>
          <p:nvPr/>
        </p:nvPicPr>
        <p:blipFill>
          <a:blip r:embed="rId2"/>
          <a:stretch>
            <a:fillRect/>
          </a:stretch>
        </p:blipFill>
        <p:spPr>
          <a:xfrm>
            <a:off x="65052" y="2678961"/>
            <a:ext cx="9001125" cy="3714750"/>
          </a:xfrm>
          <a:prstGeom prst="rect">
            <a:avLst/>
          </a:prstGeom>
          <a:ln>
            <a:solidFill>
              <a:schemeClr val="tx2">
                <a:lumMod val="90000"/>
              </a:schemeClr>
            </a:solidFill>
          </a:ln>
        </p:spPr>
      </p:pic>
      <p:sp>
        <p:nvSpPr>
          <p:cNvPr id="5" name="Shape 81"/>
          <p:cNvSpPr txBox="1"/>
          <p:nvPr/>
        </p:nvSpPr>
        <p:spPr>
          <a:xfrm>
            <a:off x="65052" y="1498647"/>
            <a:ext cx="4520858" cy="358651"/>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a:spcBef>
                <a:spcPts val="600"/>
              </a:spcBef>
            </a:pPr>
            <a:r>
              <a:rPr lang="en" sz="1500" b="1" dirty="0" smtClean="0">
                <a:solidFill>
                  <a:srgbClr val="F05768"/>
                </a:solidFill>
                <a:latin typeface="Source Sans Pro"/>
                <a:ea typeface="Source Sans Pro"/>
                <a:cs typeface="Source Sans Pro"/>
                <a:sym typeface="Source Sans Pro"/>
              </a:rPr>
              <a:t>Reporte diario. </a:t>
            </a:r>
            <a:r>
              <a:rPr lang="en" sz="1300" dirty="0" smtClean="0">
                <a:solidFill>
                  <a:srgbClr val="2F3848"/>
                </a:solidFill>
                <a:latin typeface="Source Sans Pro"/>
                <a:ea typeface="Source Sans Pro"/>
                <a:cs typeface="Source Sans Pro"/>
                <a:sym typeface="Source Sans Pro"/>
              </a:rPr>
              <a:t>Consulte los datos diarios de las estaciones.</a:t>
            </a:r>
          </a:p>
        </p:txBody>
      </p:sp>
      <p:sp>
        <p:nvSpPr>
          <p:cNvPr id="6" name="Rectangle 5"/>
          <p:cNvSpPr/>
          <p:nvPr/>
        </p:nvSpPr>
        <p:spPr>
          <a:xfrm>
            <a:off x="7899062" y="1906572"/>
            <a:ext cx="1157590" cy="6924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300" dirty="0" smtClean="0">
                <a:solidFill>
                  <a:schemeClr val="bg2">
                    <a:lumMod val="75000"/>
                  </a:schemeClr>
                </a:solidFill>
                <a:latin typeface="Source Sans Pro" panose="020B0604020202020204" charset="0"/>
              </a:rPr>
              <a:t>Descargue los datos a Excel con un clic.</a:t>
            </a:r>
            <a:endParaRPr lang="es-MX" sz="1300" dirty="0"/>
          </a:p>
        </p:txBody>
      </p:sp>
      <p:sp>
        <p:nvSpPr>
          <p:cNvPr id="7" name="Rectangle 6"/>
          <p:cNvSpPr/>
          <p:nvPr/>
        </p:nvSpPr>
        <p:spPr>
          <a:xfrm>
            <a:off x="3781425" y="2691088"/>
            <a:ext cx="3922312" cy="4924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300" dirty="0" smtClean="0">
                <a:solidFill>
                  <a:schemeClr val="bg2">
                    <a:lumMod val="75000"/>
                  </a:schemeClr>
                </a:solidFill>
                <a:latin typeface="Source Sans Pro" panose="020B0604020202020204" charset="0"/>
              </a:rPr>
              <a:t>Escriba en Búsqueda el nombre de cualquier estación, DDR o municipio de interés para filtrar en la tabla.</a:t>
            </a:r>
            <a:endParaRPr lang="es-MX" sz="1300" dirty="0"/>
          </a:p>
        </p:txBody>
      </p:sp>
      <p:sp>
        <p:nvSpPr>
          <p:cNvPr id="8" name="Rectangle 7"/>
          <p:cNvSpPr/>
          <p:nvPr/>
        </p:nvSpPr>
        <p:spPr>
          <a:xfrm>
            <a:off x="1476534" y="2144468"/>
            <a:ext cx="2095341"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200" b="1" dirty="0" smtClean="0">
                <a:solidFill>
                  <a:schemeClr val="bg2">
                    <a:lumMod val="75000"/>
                  </a:schemeClr>
                </a:solidFill>
                <a:latin typeface="Source Sans Pro" panose="020B0604020202020204" charset="0"/>
              </a:rPr>
              <a:t>Cambiar Fecha</a:t>
            </a:r>
            <a:r>
              <a:rPr lang="es-MX" sz="1200" dirty="0" smtClean="0">
                <a:solidFill>
                  <a:schemeClr val="bg2">
                    <a:lumMod val="75000"/>
                  </a:schemeClr>
                </a:solidFill>
                <a:latin typeface="Source Sans Pro" panose="020B0604020202020204" charset="0"/>
              </a:rPr>
              <a:t>. Para cambiar la fecha del reporte haga clic sobre la barra de Cambiar fecha, desplegar el calendario y seleccionar.</a:t>
            </a:r>
            <a:endParaRPr lang="es-MX" sz="1200" dirty="0"/>
          </a:p>
        </p:txBody>
      </p:sp>
    </p:spTree>
    <p:extLst>
      <p:ext uri="{BB962C8B-B14F-4D97-AF65-F5344CB8AC3E}">
        <p14:creationId xmlns:p14="http://schemas.microsoft.com/office/powerpoint/2010/main" val="5660204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5947" y="3970400"/>
            <a:ext cx="4059427" cy="1506475"/>
          </a:xfrm>
        </p:spPr>
        <p:txBody>
          <a:bodyPr/>
          <a:lstStyle/>
          <a:p>
            <a:pPr>
              <a:buClr>
                <a:srgbClr val="FFFF00"/>
              </a:buClr>
            </a:pPr>
            <a:r>
              <a:rPr lang="en" dirty="0">
                <a:solidFill>
                  <a:srgbClr val="2F3848"/>
                </a:solidFill>
              </a:rPr>
              <a:t>Entérese de las condiciones esperadas para las pricniapes zonas agrícolas de Sonora.</a:t>
            </a:r>
            <a:endParaRPr lang="es-MX" dirty="0">
              <a:solidFill>
                <a:schemeClr val="tx2">
                  <a:lumMod val="25000"/>
                </a:schemeClr>
              </a:solidFill>
            </a:endParaRPr>
          </a:p>
        </p:txBody>
      </p:sp>
      <p:sp>
        <p:nvSpPr>
          <p:cNvPr id="4" name="Shape 96"/>
          <p:cNvSpPr txBox="1">
            <a:spLocks noGrp="1"/>
          </p:cNvSpPr>
          <p:nvPr>
            <p:ph type="ctrTitle"/>
          </p:nvPr>
        </p:nvSpPr>
        <p:spPr>
          <a:xfrm>
            <a:off x="665225" y="2018025"/>
            <a:ext cx="4927500" cy="1546500"/>
          </a:xfrm>
          <a:prstGeom prst="rect">
            <a:avLst/>
          </a:prstGeom>
        </p:spPr>
        <p:txBody>
          <a:bodyPr wrap="square" lIns="91425" tIns="91425" rIns="91425" bIns="91425" anchor="b" anchorCtr="0">
            <a:noAutofit/>
          </a:bodyPr>
          <a:lstStyle/>
          <a:p>
            <a:pPr marL="0" lvl="0" indent="0" rtl="0">
              <a:spcBef>
                <a:spcPts val="0"/>
              </a:spcBef>
              <a:buNone/>
            </a:pPr>
            <a:r>
              <a:rPr lang="en" dirty="0" smtClean="0">
                <a:solidFill>
                  <a:srgbClr val="2F3848"/>
                </a:solidFill>
              </a:rPr>
              <a:t>11.</a:t>
            </a:r>
            <a:endParaRPr lang="en" dirty="0">
              <a:solidFill>
                <a:srgbClr val="2F3848"/>
              </a:solidFill>
            </a:endParaRPr>
          </a:p>
          <a:p>
            <a:pPr marL="0" lvl="0" indent="0" rtl="0">
              <a:spcBef>
                <a:spcPts val="0"/>
              </a:spcBef>
              <a:buNone/>
            </a:pPr>
            <a:r>
              <a:rPr lang="en" dirty="0" smtClean="0"/>
              <a:t>Boletines</a:t>
            </a:r>
            <a:endParaRPr lang="en" dirty="0"/>
          </a:p>
        </p:txBody>
      </p:sp>
      <p:pic>
        <p:nvPicPr>
          <p:cNvPr id="6"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9615" y="287587"/>
            <a:ext cx="347904" cy="433945"/>
          </a:xfrm>
          <a:prstGeom prst="rect">
            <a:avLst/>
          </a:prstGeom>
        </p:spPr>
      </p:pic>
      <p:pic>
        <p:nvPicPr>
          <p:cNvPr id="7"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355" y="299215"/>
            <a:ext cx="381573" cy="437686"/>
          </a:xfrm>
          <a:prstGeom prst="rect">
            <a:avLst/>
          </a:prstGeom>
        </p:spPr>
      </p:pic>
      <p:pic>
        <p:nvPicPr>
          <p:cNvPr id="8"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38" y="414727"/>
            <a:ext cx="732741" cy="322174"/>
          </a:xfrm>
          <a:prstGeom prst="rect">
            <a:avLst/>
          </a:prstGeom>
        </p:spPr>
      </p:pic>
    </p:spTree>
    <p:extLst>
      <p:ext uri="{BB962C8B-B14F-4D97-AF65-F5344CB8AC3E}">
        <p14:creationId xmlns:p14="http://schemas.microsoft.com/office/powerpoint/2010/main" val="6967435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7" y="207387"/>
            <a:ext cx="4947925" cy="793157"/>
          </a:xfrm>
        </p:spPr>
        <p:txBody>
          <a:bodyPr/>
          <a:lstStyle/>
          <a:p>
            <a:r>
              <a:rPr lang="es-MX" dirty="0" smtClean="0"/>
              <a:t>Boletines </a:t>
            </a:r>
            <a:endParaRPr lang="es-MX" b="0" i="1" dirty="0">
              <a:solidFill>
                <a:schemeClr val="tx2">
                  <a:lumMod val="50000"/>
                </a:schemeClr>
              </a:solidFill>
            </a:endParaRPr>
          </a:p>
        </p:txBody>
      </p:sp>
      <p:sp>
        <p:nvSpPr>
          <p:cNvPr id="3" name="Rectangle 2"/>
          <p:cNvSpPr/>
          <p:nvPr/>
        </p:nvSpPr>
        <p:spPr>
          <a:xfrm>
            <a:off x="5150666" y="721189"/>
            <a:ext cx="3246402" cy="261610"/>
          </a:xfrm>
          <a:prstGeom prst="rect">
            <a:avLst/>
          </a:prstGeom>
        </p:spPr>
        <p:txBody>
          <a:bodyPr wrap="none">
            <a:spAutoFit/>
          </a:bodyPr>
          <a:lstStyle/>
          <a:p>
            <a:r>
              <a:rPr lang="es-MX" sz="1100" i="1" dirty="0">
                <a:solidFill>
                  <a:schemeClr val="tx2">
                    <a:lumMod val="50000"/>
                  </a:schemeClr>
                </a:solidFill>
              </a:rPr>
              <a:t>http://www.siafeson.com/remas/index.php/boletin</a:t>
            </a:r>
          </a:p>
        </p:txBody>
      </p:sp>
      <p:pic>
        <p:nvPicPr>
          <p:cNvPr id="4" name="Picture 3"/>
          <p:cNvPicPr>
            <a:picLocks noChangeAspect="1"/>
          </p:cNvPicPr>
          <p:nvPr/>
        </p:nvPicPr>
        <p:blipFill rotWithShape="1">
          <a:blip r:embed="rId2"/>
          <a:srcRect t="6696"/>
          <a:stretch/>
        </p:blipFill>
        <p:spPr>
          <a:xfrm>
            <a:off x="95253" y="2098817"/>
            <a:ext cx="8966264" cy="4778315"/>
          </a:xfrm>
          <a:prstGeom prst="rect">
            <a:avLst/>
          </a:prstGeom>
        </p:spPr>
      </p:pic>
      <p:sp>
        <p:nvSpPr>
          <p:cNvPr id="5" name="Shape 81"/>
          <p:cNvSpPr txBox="1"/>
          <p:nvPr/>
        </p:nvSpPr>
        <p:spPr>
          <a:xfrm>
            <a:off x="1522376" y="1514346"/>
            <a:ext cx="5773773" cy="426451"/>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t" anchorCtr="0">
            <a:noAutofit/>
          </a:bodyPr>
          <a:lstStyle/>
          <a:p>
            <a:pPr lvl="0" algn="just">
              <a:spcBef>
                <a:spcPts val="600"/>
              </a:spcBef>
            </a:pPr>
            <a:r>
              <a:rPr lang="en" sz="1300" dirty="0" smtClean="0">
                <a:solidFill>
                  <a:srgbClr val="2F3848"/>
                </a:solidFill>
                <a:latin typeface="Source Sans Pro"/>
                <a:ea typeface="Source Sans Pro"/>
                <a:cs typeface="Source Sans Pro"/>
                <a:sym typeface="Source Sans Pro"/>
              </a:rPr>
              <a:t>Cada lunes y virenes se publica en el sitio web el boletín meteorológico REMAS. </a:t>
            </a:r>
          </a:p>
        </p:txBody>
      </p:sp>
      <p:sp>
        <p:nvSpPr>
          <p:cNvPr id="6" name="Rectangle 5"/>
          <p:cNvSpPr/>
          <p:nvPr/>
        </p:nvSpPr>
        <p:spPr>
          <a:xfrm>
            <a:off x="6813515" y="4640374"/>
            <a:ext cx="2127317" cy="4924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300" dirty="0" smtClean="0">
                <a:solidFill>
                  <a:schemeClr val="bg2">
                    <a:lumMod val="75000"/>
                  </a:schemeClr>
                </a:solidFill>
                <a:latin typeface="Source Sans Pro" panose="020B0604020202020204" charset="0"/>
              </a:rPr>
              <a:t>Haga clic en las flechas para ver las ediciones anteriores.</a:t>
            </a:r>
            <a:endParaRPr lang="es-MX" sz="1300" dirty="0"/>
          </a:p>
        </p:txBody>
      </p:sp>
      <p:sp>
        <p:nvSpPr>
          <p:cNvPr id="7" name="Rectangle 6"/>
          <p:cNvSpPr/>
          <p:nvPr/>
        </p:nvSpPr>
        <p:spPr>
          <a:xfrm>
            <a:off x="5343525" y="2403616"/>
            <a:ext cx="2340007" cy="4924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300" dirty="0" smtClean="0">
                <a:solidFill>
                  <a:schemeClr val="bg2">
                    <a:lumMod val="75000"/>
                  </a:schemeClr>
                </a:solidFill>
                <a:latin typeface="Source Sans Pro" panose="020B0604020202020204" charset="0"/>
              </a:rPr>
              <a:t>Deslice la pantalla </a:t>
            </a:r>
            <a:r>
              <a:rPr lang="es-MX" sz="1300" dirty="0">
                <a:solidFill>
                  <a:schemeClr val="bg2">
                    <a:lumMod val="75000"/>
                  </a:schemeClr>
                </a:solidFill>
                <a:latin typeface="Source Sans Pro" panose="020B0604020202020204" charset="0"/>
              </a:rPr>
              <a:t>h</a:t>
            </a:r>
            <a:r>
              <a:rPr lang="es-MX" sz="1300" dirty="0" smtClean="0">
                <a:solidFill>
                  <a:schemeClr val="bg2">
                    <a:lumMod val="75000"/>
                  </a:schemeClr>
                </a:solidFill>
                <a:latin typeface="Source Sans Pro" panose="020B0604020202020204" charset="0"/>
              </a:rPr>
              <a:t>acia abajo para leer de forma directa.</a:t>
            </a:r>
            <a:endParaRPr lang="es-MX" sz="1300" dirty="0"/>
          </a:p>
        </p:txBody>
      </p:sp>
      <p:sp>
        <p:nvSpPr>
          <p:cNvPr id="8" name="Rectangle 7"/>
          <p:cNvSpPr/>
          <p:nvPr/>
        </p:nvSpPr>
        <p:spPr>
          <a:xfrm>
            <a:off x="1000125" y="6270766"/>
            <a:ext cx="2340007" cy="4924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1300" dirty="0" smtClean="0"/>
              <a:t>Botones para ver en pantalla completa y para descargar.</a:t>
            </a:r>
            <a:endParaRPr lang="es-MX" sz="1300" dirty="0"/>
          </a:p>
        </p:txBody>
      </p:sp>
    </p:spTree>
    <p:extLst>
      <p:ext uri="{BB962C8B-B14F-4D97-AF65-F5344CB8AC3E}">
        <p14:creationId xmlns:p14="http://schemas.microsoft.com/office/powerpoint/2010/main" val="3855147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6" name="Rectangle 5"/>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pic>
        <p:nvPicPr>
          <p:cNvPr id="2" name="Picture 1"/>
          <p:cNvPicPr>
            <a:picLocks noChangeAspect="1"/>
          </p:cNvPicPr>
          <p:nvPr/>
        </p:nvPicPr>
        <p:blipFill>
          <a:blip r:embed="rId2"/>
          <a:stretch>
            <a:fillRect/>
          </a:stretch>
        </p:blipFill>
        <p:spPr>
          <a:xfrm>
            <a:off x="19050" y="1802238"/>
            <a:ext cx="9138285" cy="4591431"/>
          </a:xfrm>
          <a:prstGeom prst="rect">
            <a:avLst/>
          </a:prstGeom>
        </p:spPr>
      </p:pic>
      <p:sp>
        <p:nvSpPr>
          <p:cNvPr id="7" name="Rectangle 6"/>
          <p:cNvSpPr/>
          <p:nvPr/>
        </p:nvSpPr>
        <p:spPr>
          <a:xfrm>
            <a:off x="104775" y="1535538"/>
            <a:ext cx="2876550" cy="61555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a:t>
            </a:r>
            <a:r>
              <a:rPr lang="en" sz="2000" b="1" dirty="0" smtClean="0">
                <a:solidFill>
                  <a:srgbClr val="12C8AA"/>
                </a:solidFill>
                <a:latin typeface="Source Sans Pro"/>
                <a:ea typeface="Source Sans Pro"/>
                <a:cs typeface="Source Sans Pro"/>
                <a:sym typeface="Source Sans Pro"/>
              </a:rPr>
              <a:t>A</a:t>
            </a:r>
            <a:r>
              <a:rPr lang="en" b="1" dirty="0" smtClean="0">
                <a:solidFill>
                  <a:srgbClr val="F05768"/>
                </a:solidFill>
                <a:latin typeface="Source Sans Pro"/>
                <a:ea typeface="Source Sans Pro"/>
                <a:cs typeface="Source Sans Pro"/>
                <a:sym typeface="Source Sans Pro"/>
              </a:rPr>
              <a:t> </a:t>
            </a:r>
            <a:r>
              <a:rPr lang="en" b="1" dirty="0">
                <a:solidFill>
                  <a:srgbClr val="F05768"/>
                </a:solidFill>
                <a:latin typeface="Source Sans Pro"/>
                <a:ea typeface="Source Sans Pro"/>
                <a:cs typeface="Source Sans Pro"/>
                <a:sym typeface="Source Sans Pro"/>
              </a:rPr>
              <a:t>seleccione directamente una o mas </a:t>
            </a:r>
            <a:r>
              <a:rPr lang="en" b="1" dirty="0" smtClean="0">
                <a:solidFill>
                  <a:srgbClr val="F05768"/>
                </a:solidFill>
                <a:latin typeface="Source Sans Pro"/>
                <a:ea typeface="Source Sans Pro"/>
                <a:cs typeface="Source Sans Pro"/>
                <a:sym typeface="Source Sans Pro"/>
              </a:rPr>
              <a:t>estaciones</a:t>
            </a:r>
            <a:r>
              <a:rPr lang="en" dirty="0" smtClean="0">
                <a:solidFill>
                  <a:srgbClr val="2F3848"/>
                </a:solidFill>
                <a:latin typeface="Source Sans Pro"/>
                <a:ea typeface="Source Sans Pro"/>
                <a:cs typeface="Source Sans Pro"/>
                <a:sym typeface="Source Sans Pro"/>
              </a:rPr>
              <a:t> </a:t>
            </a:r>
            <a:endParaRPr lang="es-MX" dirty="0"/>
          </a:p>
        </p:txBody>
      </p:sp>
      <p:sp>
        <p:nvSpPr>
          <p:cNvPr id="8" name="Shape 81"/>
          <p:cNvSpPr txBox="1"/>
          <p:nvPr/>
        </p:nvSpPr>
        <p:spPr>
          <a:xfrm>
            <a:off x="3292175" y="1331181"/>
            <a:ext cx="5642275" cy="754033"/>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t" anchorCtr="0">
            <a:noAutofit/>
          </a:bodyPr>
          <a:lstStyle/>
          <a:p>
            <a:pPr marL="0" lvl="0" indent="0" algn="just" rtl="0">
              <a:spcBef>
                <a:spcPts val="600"/>
              </a:spcBef>
              <a:buNone/>
            </a:pPr>
            <a:r>
              <a:rPr lang="en" sz="1300" dirty="0" smtClean="0">
                <a:solidFill>
                  <a:srgbClr val="2F3848"/>
                </a:solidFill>
                <a:latin typeface="Source Sans Pro"/>
                <a:ea typeface="Source Sans Pro"/>
                <a:cs typeface="Source Sans Pro"/>
                <a:sym typeface="Source Sans Pro"/>
              </a:rPr>
              <a:t>Escriba el nombre de la estación en la barra. Haga clic en la barra con el nombre en mayúsculas y luego de clic en el icono de buscar para añadirlo a la lista. Las estaciones añadidas aparecen en verde a la izquierda de la pantalla. </a:t>
            </a:r>
            <a:endParaRPr sz="1300" dirty="0">
              <a:solidFill>
                <a:srgbClr val="2F3848"/>
              </a:solidFill>
              <a:latin typeface="Source Sans Pro"/>
              <a:ea typeface="Source Sans Pro"/>
              <a:cs typeface="Source Sans Pro"/>
              <a:sym typeface="Source Sans Pro"/>
            </a:endParaRPr>
          </a:p>
        </p:txBody>
      </p:sp>
      <p:sp>
        <p:nvSpPr>
          <p:cNvPr id="9" name="Shape 81"/>
          <p:cNvSpPr txBox="1"/>
          <p:nvPr/>
        </p:nvSpPr>
        <p:spPr>
          <a:xfrm>
            <a:off x="82250" y="2815510"/>
            <a:ext cx="3451525" cy="272094"/>
          </a:xfrm>
          <a:prstGeom prst="rect">
            <a:avLst/>
          </a:prstGeom>
          <a:ln/>
        </p:spPr>
        <p:style>
          <a:lnRef idx="1">
            <a:schemeClr val="dk1"/>
          </a:lnRef>
          <a:fillRef idx="2">
            <a:schemeClr val="dk1"/>
          </a:fillRef>
          <a:effectRef idx="1">
            <a:schemeClr val="dk1"/>
          </a:effectRef>
          <a:fontRef idx="minor">
            <a:schemeClr val="dk1"/>
          </a:fontRef>
        </p:style>
        <p:txBody>
          <a:bodyPr wrap="square" lIns="91425" tIns="91425" rIns="91425" bIns="91425" anchor="ctr" anchorCtr="0">
            <a:noAutofit/>
          </a:bodyPr>
          <a:lstStyle/>
          <a:p>
            <a:pPr marL="0" lvl="0" indent="0" algn="ctr" rtl="0">
              <a:spcBef>
                <a:spcPts val="600"/>
              </a:spcBef>
              <a:buNone/>
            </a:pPr>
            <a:r>
              <a:rPr lang="en" sz="1100" dirty="0" smtClean="0">
                <a:solidFill>
                  <a:srgbClr val="2F3848"/>
                </a:solidFill>
                <a:latin typeface="Source Sans Pro"/>
                <a:ea typeface="Source Sans Pro"/>
                <a:cs typeface="Source Sans Pro"/>
                <a:sym typeface="Source Sans Pro"/>
              </a:rPr>
              <a:t>Para remover estaciones de la lista haga clic en la equis.</a:t>
            </a:r>
            <a:endParaRPr sz="1100" dirty="0">
              <a:solidFill>
                <a:srgbClr val="2F3848"/>
              </a:solidFill>
              <a:latin typeface="Source Sans Pro"/>
              <a:ea typeface="Source Sans Pro"/>
              <a:cs typeface="Source Sans Pro"/>
              <a:sym typeface="Source Sans Pro"/>
            </a:endParaRPr>
          </a:p>
        </p:txBody>
      </p:sp>
      <p:cxnSp>
        <p:nvCxnSpPr>
          <p:cNvPr id="4" name="Straight Arrow Connector 3"/>
          <p:cNvCxnSpPr/>
          <p:nvPr/>
        </p:nvCxnSpPr>
        <p:spPr>
          <a:xfrm flipH="1" flipV="1">
            <a:off x="2219325" y="2657475"/>
            <a:ext cx="876300" cy="158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792527" y="2433596"/>
            <a:ext cx="283845" cy="3489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angle 10"/>
          <p:cNvSpPr/>
          <p:nvPr/>
        </p:nvSpPr>
        <p:spPr>
          <a:xfrm>
            <a:off x="6712937" y="2853610"/>
            <a:ext cx="1202338" cy="184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Shape 81"/>
          <p:cNvSpPr txBox="1"/>
          <p:nvPr/>
        </p:nvSpPr>
        <p:spPr>
          <a:xfrm>
            <a:off x="2360480" y="3789325"/>
            <a:ext cx="4520513" cy="521878"/>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t" anchorCtr="0">
            <a:noAutofit/>
          </a:bodyPr>
          <a:lstStyle/>
          <a:p>
            <a:pPr marL="0" lvl="0" indent="0" algn="just" rtl="0">
              <a:spcBef>
                <a:spcPts val="600"/>
              </a:spcBef>
              <a:buNone/>
            </a:pPr>
            <a:r>
              <a:rPr lang="en" sz="1300" dirty="0" smtClean="0">
                <a:solidFill>
                  <a:srgbClr val="2F3848"/>
                </a:solidFill>
                <a:latin typeface="Source Sans Pro"/>
                <a:ea typeface="Source Sans Pro"/>
                <a:cs typeface="Source Sans Pro"/>
                <a:sym typeface="Source Sans Pro"/>
              </a:rPr>
              <a:t>Elija el rango de fechas. Haga clic sobre las barras de Fecha de inicio y F</a:t>
            </a:r>
            <a:r>
              <a:rPr lang="es-MX" sz="1300" dirty="0" smtClean="0">
                <a:solidFill>
                  <a:srgbClr val="2F3848"/>
                </a:solidFill>
                <a:latin typeface="Source Sans Pro"/>
                <a:ea typeface="Source Sans Pro"/>
                <a:cs typeface="Source Sans Pro"/>
                <a:sym typeface="Source Sans Pro"/>
              </a:rPr>
              <a:t>e</a:t>
            </a:r>
            <a:r>
              <a:rPr lang="en" sz="1300" dirty="0" smtClean="0">
                <a:solidFill>
                  <a:srgbClr val="2F3848"/>
                </a:solidFill>
                <a:latin typeface="Source Sans Pro"/>
                <a:ea typeface="Source Sans Pro"/>
                <a:cs typeface="Source Sans Pro"/>
                <a:sym typeface="Source Sans Pro"/>
              </a:rPr>
              <a:t>cha final para desplegar el calendario y seleccionar.</a:t>
            </a:r>
            <a:endParaRPr sz="1300" dirty="0">
              <a:solidFill>
                <a:srgbClr val="2F3848"/>
              </a:solidFill>
              <a:latin typeface="Source Sans Pro"/>
              <a:ea typeface="Source Sans Pro"/>
              <a:cs typeface="Source Sans Pro"/>
              <a:sym typeface="Source Sans Pro"/>
            </a:endParaRPr>
          </a:p>
        </p:txBody>
      </p:sp>
      <p:sp>
        <p:nvSpPr>
          <p:cNvPr id="13" name="Shape 81"/>
          <p:cNvSpPr txBox="1"/>
          <p:nvPr/>
        </p:nvSpPr>
        <p:spPr>
          <a:xfrm>
            <a:off x="3061442" y="4830558"/>
            <a:ext cx="2999290" cy="521878"/>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t"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Seleccione las horas frío de interés</a:t>
            </a:r>
            <a:r>
              <a:rPr lang="en" sz="1300" dirty="0" smtClean="0">
                <a:solidFill>
                  <a:srgbClr val="2F3848"/>
                </a:solidFill>
                <a:latin typeface="Source Sans Pro"/>
                <a:ea typeface="Source Sans Pro"/>
                <a:cs typeface="Source Sans Pro"/>
                <a:sym typeface="Source Sans Pro"/>
              </a:rPr>
              <a:t>. Haga clic sobre el botón Frutales o Trigo.</a:t>
            </a:r>
            <a:endParaRPr sz="1300" dirty="0">
              <a:solidFill>
                <a:srgbClr val="2F3848"/>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6039188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5" name="Shape 265"/>
          <p:cNvSpPr txBox="1">
            <a:spLocks noGrp="1"/>
          </p:cNvSpPr>
          <p:nvPr>
            <p:ph type="body" idx="4294967295"/>
          </p:nvPr>
        </p:nvSpPr>
        <p:spPr>
          <a:xfrm>
            <a:off x="457200" y="4565925"/>
            <a:ext cx="8182800" cy="1859100"/>
          </a:xfrm>
          <a:prstGeom prst="rect">
            <a:avLst/>
          </a:prstGeom>
        </p:spPr>
        <p:txBody>
          <a:bodyPr wrap="square" lIns="91425" tIns="91425" rIns="91425" bIns="91425" anchor="t" anchorCtr="0">
            <a:noAutofit/>
          </a:bodyPr>
          <a:lstStyle/>
          <a:p>
            <a:pPr marL="0" lvl="0" indent="0" rtl="0">
              <a:spcBef>
                <a:spcPts val="0"/>
              </a:spcBef>
              <a:buNone/>
            </a:pPr>
            <a:r>
              <a:rPr lang="en" b="1" dirty="0" smtClean="0">
                <a:solidFill>
                  <a:srgbClr val="00C5B9"/>
                </a:solidFill>
              </a:rPr>
              <a:t>12. Documentos</a:t>
            </a:r>
            <a:endParaRPr lang="en" b="1" dirty="0">
              <a:solidFill>
                <a:srgbClr val="00C5B9"/>
              </a:solidFill>
            </a:endParaRPr>
          </a:p>
          <a:p>
            <a:pPr marL="0" lvl="0" indent="0" rtl="0">
              <a:spcBef>
                <a:spcPts val="0"/>
              </a:spcBef>
              <a:buNone/>
            </a:pPr>
            <a:r>
              <a:rPr lang="en" sz="2400" dirty="0" smtClean="0"/>
              <a:t>Encuentre tutoriales y presentaciones de interés.</a:t>
            </a:r>
            <a:endParaRPr lang="en" sz="2400" dirty="0"/>
          </a:p>
        </p:txBody>
      </p:sp>
      <p:sp>
        <p:nvSpPr>
          <p:cNvPr id="266" name="Shape 266"/>
          <p:cNvSpPr/>
          <p:nvPr/>
        </p:nvSpPr>
        <p:spPr>
          <a:xfrm>
            <a:off x="2213050" y="896563"/>
            <a:ext cx="4717800" cy="3007500"/>
          </a:xfrm>
          <a:prstGeom prst="rect">
            <a:avLst/>
          </a:prstGeom>
          <a:solidFill>
            <a:srgbClr val="F3F3F3"/>
          </a:solidFill>
          <a:ln w="19050" cap="flat" cmpd="sng">
            <a:solidFill>
              <a:srgbClr val="D9D9D9"/>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000" dirty="0">
                <a:solidFill>
                  <a:srgbClr val="999999"/>
                </a:solidFill>
              </a:rPr>
              <a:t>Place your screenshot here</a:t>
            </a:r>
          </a:p>
        </p:txBody>
      </p:sp>
      <p:grpSp>
        <p:nvGrpSpPr>
          <p:cNvPr id="7" name="Group 6"/>
          <p:cNvGrpSpPr/>
          <p:nvPr/>
        </p:nvGrpSpPr>
        <p:grpSpPr>
          <a:xfrm>
            <a:off x="1893917" y="564130"/>
            <a:ext cx="5140316" cy="4001795"/>
            <a:chOff x="3636992" y="2464200"/>
            <a:chExt cx="5140316" cy="4001795"/>
          </a:xfrm>
        </p:grpSpPr>
        <p:sp>
          <p:nvSpPr>
            <p:cNvPr id="8" name="Shape 264"/>
            <p:cNvSpPr/>
            <p:nvPr/>
          </p:nvSpPr>
          <p:spPr>
            <a:xfrm>
              <a:off x="3636992" y="2464200"/>
              <a:ext cx="5140316" cy="40017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2F3848"/>
            </a:solidFill>
            <a:ln>
              <a:noFill/>
            </a:ln>
          </p:spPr>
          <p:txBody>
            <a:bodyPr wrap="square" lIns="91425" tIns="91425" rIns="91425" bIns="91425" anchor="ctr" anchorCtr="0">
              <a:noAutofit/>
            </a:bodyPr>
            <a:lstStyle/>
            <a:p>
              <a:pPr marL="0" lvl="0" indent="0">
                <a:spcBef>
                  <a:spcPts val="0"/>
                </a:spcBef>
                <a:buNone/>
              </a:pPr>
              <a:endParaRPr/>
            </a:p>
          </p:txBody>
        </p:sp>
        <p:pic>
          <p:nvPicPr>
            <p:cNvPr id="9" name="Picture 8"/>
            <p:cNvPicPr>
              <a:picLocks noChangeAspect="1"/>
            </p:cNvPicPr>
            <p:nvPr/>
          </p:nvPicPr>
          <p:blipFill rotWithShape="1">
            <a:blip r:embed="rId3"/>
            <a:srcRect r="18429"/>
            <a:stretch/>
          </p:blipFill>
          <p:spPr>
            <a:xfrm>
              <a:off x="3851783" y="2684387"/>
              <a:ext cx="4710733" cy="3010376"/>
            </a:xfrm>
            <a:prstGeom prst="rect">
              <a:avLst/>
            </a:prstGeom>
          </p:spPr>
        </p:pic>
      </p:grpSp>
    </p:spTree>
    <p:extLst>
      <p:ext uri="{BB962C8B-B14F-4D97-AF65-F5344CB8AC3E}">
        <p14:creationId xmlns:p14="http://schemas.microsoft.com/office/powerpoint/2010/main" val="7508396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5" name="Shape 265"/>
          <p:cNvSpPr txBox="1">
            <a:spLocks noGrp="1"/>
          </p:cNvSpPr>
          <p:nvPr>
            <p:ph type="body" idx="4294967295"/>
          </p:nvPr>
        </p:nvSpPr>
        <p:spPr>
          <a:xfrm>
            <a:off x="457200" y="4565925"/>
            <a:ext cx="8182800" cy="1859100"/>
          </a:xfrm>
          <a:prstGeom prst="rect">
            <a:avLst/>
          </a:prstGeom>
        </p:spPr>
        <p:txBody>
          <a:bodyPr wrap="square" lIns="91425" tIns="91425" rIns="91425" bIns="91425" anchor="t" anchorCtr="0">
            <a:noAutofit/>
          </a:bodyPr>
          <a:lstStyle/>
          <a:p>
            <a:pPr marL="0" lvl="0" indent="0" rtl="0">
              <a:spcBef>
                <a:spcPts val="0"/>
              </a:spcBef>
              <a:buNone/>
            </a:pPr>
            <a:r>
              <a:rPr lang="en" b="1" dirty="0" smtClean="0">
                <a:solidFill>
                  <a:srgbClr val="00C5B9"/>
                </a:solidFill>
              </a:rPr>
              <a:t>13. Sobre nosotros</a:t>
            </a:r>
            <a:endParaRPr lang="en" b="1" dirty="0">
              <a:solidFill>
                <a:srgbClr val="00C5B9"/>
              </a:solidFill>
            </a:endParaRPr>
          </a:p>
          <a:p>
            <a:pPr marL="0" lvl="0" indent="0" rtl="0">
              <a:spcBef>
                <a:spcPts val="0"/>
              </a:spcBef>
              <a:buNone/>
            </a:pPr>
            <a:r>
              <a:rPr lang="en" sz="2400" dirty="0" smtClean="0"/>
              <a:t>Contáctenos.</a:t>
            </a:r>
            <a:endParaRPr lang="en" sz="2400" dirty="0"/>
          </a:p>
        </p:txBody>
      </p:sp>
      <p:sp>
        <p:nvSpPr>
          <p:cNvPr id="266" name="Shape 266"/>
          <p:cNvSpPr/>
          <p:nvPr/>
        </p:nvSpPr>
        <p:spPr>
          <a:xfrm>
            <a:off x="2213050" y="896563"/>
            <a:ext cx="4717800" cy="3007500"/>
          </a:xfrm>
          <a:prstGeom prst="rect">
            <a:avLst/>
          </a:prstGeom>
          <a:solidFill>
            <a:srgbClr val="F3F3F3"/>
          </a:solidFill>
          <a:ln w="19050" cap="flat" cmpd="sng">
            <a:solidFill>
              <a:srgbClr val="D9D9D9"/>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000" dirty="0">
                <a:solidFill>
                  <a:srgbClr val="999999"/>
                </a:solidFill>
              </a:rPr>
              <a:t>Place your screenshot here</a:t>
            </a:r>
          </a:p>
        </p:txBody>
      </p:sp>
      <p:grpSp>
        <p:nvGrpSpPr>
          <p:cNvPr id="6" name="Group 5"/>
          <p:cNvGrpSpPr/>
          <p:nvPr/>
        </p:nvGrpSpPr>
        <p:grpSpPr>
          <a:xfrm>
            <a:off x="2001838" y="684038"/>
            <a:ext cx="5140316" cy="4001795"/>
            <a:chOff x="2001838" y="684038"/>
            <a:chExt cx="5140316" cy="4001795"/>
          </a:xfrm>
        </p:grpSpPr>
        <p:sp>
          <p:nvSpPr>
            <p:cNvPr id="264" name="Shape 264"/>
            <p:cNvSpPr/>
            <p:nvPr/>
          </p:nvSpPr>
          <p:spPr>
            <a:xfrm>
              <a:off x="2001838" y="684038"/>
              <a:ext cx="5140316" cy="40017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2F3848"/>
            </a:solidFill>
            <a:ln>
              <a:noFill/>
            </a:ln>
          </p:spPr>
          <p:txBody>
            <a:bodyPr wrap="square" lIns="91425" tIns="91425" rIns="91425" bIns="91425" anchor="ctr" anchorCtr="0">
              <a:noAutofit/>
            </a:bodyPr>
            <a:lstStyle/>
            <a:p>
              <a:pPr marL="0" lvl="0" indent="0">
                <a:spcBef>
                  <a:spcPts val="0"/>
                </a:spcBef>
                <a:buNone/>
              </a:pPr>
              <a:endParaRPr/>
            </a:p>
          </p:txBody>
        </p:sp>
        <p:pic>
          <p:nvPicPr>
            <p:cNvPr id="4" name="Picture 3"/>
            <p:cNvPicPr>
              <a:picLocks noChangeAspect="1"/>
            </p:cNvPicPr>
            <p:nvPr/>
          </p:nvPicPr>
          <p:blipFill rotWithShape="1">
            <a:blip r:embed="rId3"/>
            <a:srcRect l="11324"/>
            <a:stretch/>
          </p:blipFill>
          <p:spPr>
            <a:xfrm>
              <a:off x="2197527" y="1092280"/>
              <a:ext cx="4671022" cy="2596610"/>
            </a:xfrm>
            <a:prstGeom prst="rect">
              <a:avLst/>
            </a:prstGeom>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8450"/>
            <a:ext cx="8327075" cy="973500"/>
          </a:xfrm>
        </p:spPr>
        <p:txBody>
          <a:bodyPr/>
          <a:lstStyle/>
          <a:p>
            <a:r>
              <a:rPr lang="es-MX" dirty="0" err="1" smtClean="0"/>
              <a:t>Agriremas</a:t>
            </a:r>
            <a:r>
              <a:rPr lang="es-MX" dirty="0"/>
              <a:t> </a:t>
            </a:r>
            <a:r>
              <a:rPr lang="en" sz="1400" dirty="0" smtClean="0">
                <a:solidFill>
                  <a:schemeClr val="tx2">
                    <a:lumMod val="90000"/>
                  </a:schemeClr>
                </a:solidFill>
              </a:rPr>
              <a:t>👉</a:t>
            </a:r>
            <a:r>
              <a:rPr lang="en" dirty="0" smtClean="0">
                <a:solidFill>
                  <a:schemeClr val="tx2">
                    <a:lumMod val="90000"/>
                  </a:schemeClr>
                </a:solidFill>
              </a:rPr>
              <a:t>  </a:t>
            </a:r>
            <a:r>
              <a:rPr lang="es-MX" dirty="0" smtClean="0">
                <a:solidFill>
                  <a:schemeClr val="tx2">
                    <a:lumMod val="50000"/>
                  </a:schemeClr>
                </a:solidFill>
              </a:rPr>
              <a:t>Horas frío</a:t>
            </a:r>
            <a:endParaRPr lang="es-MX" sz="1400" b="0" i="1" dirty="0">
              <a:solidFill>
                <a:schemeClr val="tx2">
                  <a:lumMod val="50000"/>
                </a:schemeClr>
              </a:solidFill>
            </a:endParaRPr>
          </a:p>
        </p:txBody>
      </p:sp>
      <p:sp>
        <p:nvSpPr>
          <p:cNvPr id="6" name="Rectangle 5"/>
          <p:cNvSpPr/>
          <p:nvPr/>
        </p:nvSpPr>
        <p:spPr>
          <a:xfrm>
            <a:off x="4661642" y="721189"/>
            <a:ext cx="4121641" cy="261610"/>
          </a:xfrm>
          <a:prstGeom prst="rect">
            <a:avLst/>
          </a:prstGeom>
        </p:spPr>
        <p:txBody>
          <a:bodyPr wrap="none">
            <a:spAutoFit/>
          </a:bodyPr>
          <a:lstStyle/>
          <a:p>
            <a:r>
              <a:rPr lang="es-MX" sz="1100" i="1" dirty="0">
                <a:solidFill>
                  <a:schemeClr val="tx2">
                    <a:lumMod val="50000"/>
                  </a:schemeClr>
                </a:solidFill>
              </a:rPr>
              <a:t>http://www.siafeson.com/remas/index.php/agriremas/horas_frio</a:t>
            </a:r>
          </a:p>
        </p:txBody>
      </p:sp>
      <p:sp>
        <p:nvSpPr>
          <p:cNvPr id="7" name="Shape 81"/>
          <p:cNvSpPr txBox="1"/>
          <p:nvPr/>
        </p:nvSpPr>
        <p:spPr>
          <a:xfrm>
            <a:off x="5261927" y="2759491"/>
            <a:ext cx="2921069" cy="521878"/>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t"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Presione el botón azul Mostrar filtro</a:t>
            </a:r>
            <a:r>
              <a:rPr lang="en" sz="1300" dirty="0" smtClean="0">
                <a:solidFill>
                  <a:srgbClr val="2F3848"/>
                </a:solidFill>
                <a:latin typeface="Source Sans Pro"/>
                <a:ea typeface="Source Sans Pro"/>
                <a:cs typeface="Source Sans Pro"/>
                <a:sym typeface="Source Sans Pro"/>
              </a:rPr>
              <a:t>. </a:t>
            </a:r>
            <a:r>
              <a:rPr lang="es-MX" sz="1300" dirty="0" smtClean="0">
                <a:solidFill>
                  <a:srgbClr val="2F3848"/>
                </a:solidFill>
                <a:latin typeface="Source Sans Pro"/>
                <a:ea typeface="Source Sans Pro"/>
                <a:cs typeface="Source Sans Pro"/>
                <a:sym typeface="Source Sans Pro"/>
              </a:rPr>
              <a:t>A</a:t>
            </a:r>
            <a:r>
              <a:rPr lang="en" sz="1300" dirty="0" smtClean="0">
                <a:solidFill>
                  <a:srgbClr val="2F3848"/>
                </a:solidFill>
                <a:latin typeface="Source Sans Pro"/>
                <a:ea typeface="Source Sans Pro"/>
                <a:cs typeface="Source Sans Pro"/>
                <a:sym typeface="Source Sans Pro"/>
              </a:rPr>
              <a:t>l dar clic el botón cambia a Ocultar filtro.</a:t>
            </a:r>
            <a:endParaRPr sz="1300" dirty="0">
              <a:solidFill>
                <a:srgbClr val="2F3848"/>
              </a:solidFill>
              <a:latin typeface="Source Sans Pro"/>
              <a:ea typeface="Source Sans Pro"/>
              <a:cs typeface="Source Sans Pro"/>
              <a:sym typeface="Source Sans Pro"/>
            </a:endParaRPr>
          </a:p>
        </p:txBody>
      </p:sp>
      <p:grpSp>
        <p:nvGrpSpPr>
          <p:cNvPr id="3" name="Group 2"/>
          <p:cNvGrpSpPr/>
          <p:nvPr/>
        </p:nvGrpSpPr>
        <p:grpSpPr>
          <a:xfrm>
            <a:off x="41360" y="2080291"/>
            <a:ext cx="9076277" cy="4258818"/>
            <a:chOff x="41360" y="2080291"/>
            <a:chExt cx="9076277" cy="4258818"/>
          </a:xfrm>
        </p:grpSpPr>
        <p:pic>
          <p:nvPicPr>
            <p:cNvPr id="2" name="Picture 1"/>
            <p:cNvPicPr>
              <a:picLocks noChangeAspect="1"/>
            </p:cNvPicPr>
            <p:nvPr/>
          </p:nvPicPr>
          <p:blipFill>
            <a:blip r:embed="rId2"/>
            <a:stretch>
              <a:fillRect/>
            </a:stretch>
          </p:blipFill>
          <p:spPr>
            <a:xfrm>
              <a:off x="41360" y="2080291"/>
              <a:ext cx="9076277" cy="4258818"/>
            </a:xfrm>
            <a:prstGeom prst="rect">
              <a:avLst/>
            </a:prstGeom>
          </p:spPr>
        </p:pic>
        <p:sp>
          <p:nvSpPr>
            <p:cNvPr id="8" name="Rectangle 7"/>
            <p:cNvSpPr/>
            <p:nvPr/>
          </p:nvSpPr>
          <p:spPr>
            <a:xfrm>
              <a:off x="7675122" y="3406912"/>
              <a:ext cx="1429967" cy="279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9" name="Shape 81"/>
          <p:cNvSpPr txBox="1"/>
          <p:nvPr/>
        </p:nvSpPr>
        <p:spPr>
          <a:xfrm>
            <a:off x="4762573" y="5013409"/>
            <a:ext cx="3146014" cy="521878"/>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25" tIns="91425" rIns="91425" bIns="91425" anchor="t" anchorCtr="0">
            <a:noAutofit/>
          </a:bodyPr>
          <a:lstStyle/>
          <a:p>
            <a:pPr marL="0" lvl="0" indent="0" algn="just" rtl="0">
              <a:spcBef>
                <a:spcPts val="600"/>
              </a:spcBef>
              <a:buNone/>
            </a:pPr>
            <a:r>
              <a:rPr lang="es-MX" sz="1300" dirty="0" smtClean="0">
                <a:solidFill>
                  <a:srgbClr val="2F3848"/>
                </a:solidFill>
                <a:latin typeface="Source Sans Pro"/>
                <a:ea typeface="Source Sans Pro"/>
                <a:cs typeface="Source Sans Pro"/>
                <a:sym typeface="Source Sans Pro"/>
              </a:rPr>
              <a:t>Haga clic en la barra verde Consultar datos para ver las gráficas.</a:t>
            </a:r>
            <a:endParaRPr sz="1300" dirty="0">
              <a:solidFill>
                <a:srgbClr val="2F3848"/>
              </a:solidFill>
              <a:latin typeface="Source Sans Pro"/>
              <a:ea typeface="Source Sans Pro"/>
              <a:cs typeface="Source Sans Pro"/>
              <a:sym typeface="Source Sans Pro"/>
            </a:endParaRPr>
          </a:p>
        </p:txBody>
      </p:sp>
      <p:sp>
        <p:nvSpPr>
          <p:cNvPr id="10" name="Rectangle 9"/>
          <p:cNvSpPr/>
          <p:nvPr/>
        </p:nvSpPr>
        <p:spPr>
          <a:xfrm>
            <a:off x="457200" y="1535538"/>
            <a:ext cx="4657798"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just">
              <a:spcBef>
                <a:spcPts val="600"/>
              </a:spcBef>
            </a:pPr>
            <a:r>
              <a:rPr lang="en" sz="2000" b="1" dirty="0">
                <a:solidFill>
                  <a:srgbClr val="12C8AA"/>
                </a:solidFill>
                <a:latin typeface="Source Sans Pro"/>
                <a:ea typeface="Source Sans Pro"/>
                <a:cs typeface="Source Sans Pro"/>
                <a:sym typeface="Source Sans Pro"/>
              </a:rPr>
              <a:t>Ruta </a:t>
            </a:r>
            <a:r>
              <a:rPr lang="en" sz="2000" b="1" dirty="0" smtClean="0">
                <a:solidFill>
                  <a:srgbClr val="12C8AA"/>
                </a:solidFill>
                <a:latin typeface="Source Sans Pro"/>
                <a:ea typeface="Source Sans Pro"/>
                <a:cs typeface="Source Sans Pro"/>
                <a:sym typeface="Source Sans Pro"/>
              </a:rPr>
              <a:t>A</a:t>
            </a:r>
            <a:r>
              <a:rPr lang="en" b="1" dirty="0" smtClean="0">
                <a:solidFill>
                  <a:srgbClr val="F05768"/>
                </a:solidFill>
                <a:latin typeface="Source Sans Pro"/>
                <a:ea typeface="Source Sans Pro"/>
                <a:cs typeface="Source Sans Pro"/>
                <a:sym typeface="Source Sans Pro"/>
              </a:rPr>
              <a:t> </a:t>
            </a:r>
            <a:r>
              <a:rPr lang="en" b="1" dirty="0">
                <a:solidFill>
                  <a:srgbClr val="F05768"/>
                </a:solidFill>
                <a:latin typeface="Source Sans Pro"/>
                <a:ea typeface="Source Sans Pro"/>
                <a:cs typeface="Source Sans Pro"/>
                <a:sym typeface="Source Sans Pro"/>
              </a:rPr>
              <a:t>seleccione directamente una o mas </a:t>
            </a:r>
            <a:r>
              <a:rPr lang="en" b="1" dirty="0" smtClean="0">
                <a:solidFill>
                  <a:srgbClr val="F05768"/>
                </a:solidFill>
                <a:latin typeface="Source Sans Pro"/>
                <a:ea typeface="Source Sans Pro"/>
                <a:cs typeface="Source Sans Pro"/>
                <a:sym typeface="Source Sans Pro"/>
              </a:rPr>
              <a:t>estaciones</a:t>
            </a:r>
            <a:r>
              <a:rPr lang="en" dirty="0" smtClean="0">
                <a:solidFill>
                  <a:srgbClr val="2F3848"/>
                </a:solidFill>
                <a:latin typeface="Source Sans Pro"/>
                <a:ea typeface="Source Sans Pro"/>
                <a:cs typeface="Source Sans Pro"/>
                <a:sym typeface="Source Sans Pro"/>
              </a:rPr>
              <a:t> </a:t>
            </a:r>
            <a:endParaRPr lang="es-MX" dirty="0"/>
          </a:p>
        </p:txBody>
      </p:sp>
    </p:spTree>
    <p:extLst>
      <p:ext uri="{BB962C8B-B14F-4D97-AF65-F5344CB8AC3E}">
        <p14:creationId xmlns:p14="http://schemas.microsoft.com/office/powerpoint/2010/main" val="2814061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Bened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14915</TotalTime>
  <Words>4896</Words>
  <Application>Microsoft Office PowerPoint</Application>
  <PresentationFormat>Letter Paper (8.5x11 in)</PresentationFormat>
  <Paragraphs>450</Paragraphs>
  <Slides>81</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Source Sans Pro</vt:lpstr>
      <vt:lpstr>Wingdings</vt:lpstr>
      <vt:lpstr>Arial</vt:lpstr>
      <vt:lpstr>Benedick template</vt:lpstr>
      <vt:lpstr>Manual de Usuario Sitio web</vt:lpstr>
      <vt:lpstr>http://www.siafeson.com/remas/</vt:lpstr>
      <vt:lpstr>Conozcamos las secciones del menu</vt:lpstr>
      <vt:lpstr>1. Inicio</vt:lpstr>
      <vt:lpstr>Inicio</vt:lpstr>
      <vt:lpstr>2. Agriremas</vt:lpstr>
      <vt:lpstr>Agriremas 👉  Horas frío</vt:lpstr>
      <vt:lpstr>Agriremas 👉  Horas frío</vt:lpstr>
      <vt:lpstr>Agriremas 👉  Horas frío</vt:lpstr>
      <vt:lpstr>Agriremas 👉  Horas frío</vt:lpstr>
      <vt:lpstr>Agriremas 👉  Horas frío</vt:lpstr>
      <vt:lpstr>Agriremas 👉  Horas frío</vt:lpstr>
      <vt:lpstr>Agriremas 👉  Horas frío</vt:lpstr>
      <vt:lpstr>Agriremas 👉  Horas frío</vt:lpstr>
      <vt:lpstr>Agriremas 👉  Horas frío</vt:lpstr>
      <vt:lpstr>Agriremas 👉  Horas frío</vt:lpstr>
      <vt:lpstr>Agriremas 👉  Horas frío</vt:lpstr>
      <vt:lpstr>Agriremas 👉  Horas frío</vt:lpstr>
      <vt:lpstr>Agriremas 👉  Unidades calor Pronóstico  </vt:lpstr>
      <vt:lpstr>Agriremas 👉  Unidades calor Pronóstico  </vt:lpstr>
      <vt:lpstr>Agriremas 👉  Unidades calor Pronóstico  </vt:lpstr>
      <vt:lpstr>Agriremas 👉  Unidades calor Pronóstico  </vt:lpstr>
      <vt:lpstr>Agriremas 👉  Unidades calor Pronóstico  </vt:lpstr>
      <vt:lpstr>Agriremas 👉  Unidades calor Pronóstico  </vt:lpstr>
      <vt:lpstr>Agriremas 👉  Unidades calor Pronóstico  </vt:lpstr>
      <vt:lpstr>Agriremas 👉  Unidades calor Mediciones  </vt:lpstr>
      <vt:lpstr>Agriremas 👉  Unidades calor Mediciones  </vt:lpstr>
      <vt:lpstr>Agriremas 👉  Unidades calor Mediciones  </vt:lpstr>
      <vt:lpstr>Agriremas 👉  Evapotranspiración Diario  </vt:lpstr>
      <vt:lpstr>Agriremas 👉  Evapotranspiración Mensual  </vt:lpstr>
      <vt:lpstr>Agriremas 👉  Contingencia  </vt:lpstr>
      <vt:lpstr>Agriremas 👉  Contingencia  </vt:lpstr>
      <vt:lpstr>Agriremas 👉  Contingencia  </vt:lpstr>
      <vt:lpstr>Agriremas 👉  Heladas  </vt:lpstr>
      <vt:lpstr>Agriremas 👉  Heladas  </vt:lpstr>
      <vt:lpstr>3. Estadísticas</vt:lpstr>
      <vt:lpstr>Estadísticas </vt:lpstr>
      <vt:lpstr>Estadísticas </vt:lpstr>
      <vt:lpstr>Estadísticas  Por variable </vt:lpstr>
      <vt:lpstr>Estadísticas  Por años </vt:lpstr>
      <vt:lpstr>Estadísticas  Por años </vt:lpstr>
      <vt:lpstr>4. Índices</vt:lpstr>
      <vt:lpstr>Índices 👉  Días frío  </vt:lpstr>
      <vt:lpstr>Índices 👉  Días frío  </vt:lpstr>
      <vt:lpstr>Índices 👉  Días frío  </vt:lpstr>
      <vt:lpstr>Índices 👉  Días frío  </vt:lpstr>
      <vt:lpstr>5. Estaciones</vt:lpstr>
      <vt:lpstr>Estaciones </vt:lpstr>
      <vt:lpstr>Estaciones Reporte por estación</vt:lpstr>
      <vt:lpstr>Estaciones </vt:lpstr>
      <vt:lpstr>Estaciones </vt:lpstr>
      <vt:lpstr>Estaciones </vt:lpstr>
      <vt:lpstr>6. Pronósticos</vt:lpstr>
      <vt:lpstr>Pronóstico </vt:lpstr>
      <vt:lpstr>Pronóstico </vt:lpstr>
      <vt:lpstr>Pronóstico  Opciones de mapa</vt:lpstr>
      <vt:lpstr>Pronóstico Pronóstico detallado</vt:lpstr>
      <vt:lpstr>Pronóstico Pronóstico detallado</vt:lpstr>
      <vt:lpstr>Pronóstico Pronóstico detallado</vt:lpstr>
      <vt:lpstr>Pronóstico Pronóstico detallado</vt:lpstr>
      <vt:lpstr>Pronóstico Pronóstico detallado</vt:lpstr>
      <vt:lpstr>7. Mapas</vt:lpstr>
      <vt:lpstr>Mapas    👉 Mapas </vt:lpstr>
      <vt:lpstr>Mapas    👉 Mapas </vt:lpstr>
      <vt:lpstr>Mapas    👉 Mapas </vt:lpstr>
      <vt:lpstr>Mapas    👉 Mapas </vt:lpstr>
      <vt:lpstr>Mapas    👉 Mapas interpolados </vt:lpstr>
      <vt:lpstr>Mapas    👉 Imagen satelital </vt:lpstr>
      <vt:lpstr>8. Consulta de datos</vt:lpstr>
      <vt:lpstr>Consulta de datos</vt:lpstr>
      <vt:lpstr>Consulta de datos</vt:lpstr>
      <vt:lpstr>9. Descargar datos</vt:lpstr>
      <vt:lpstr>Descargar datos</vt:lpstr>
      <vt:lpstr>10. Reportes</vt:lpstr>
      <vt:lpstr>Reportes  👉 Últimos datos </vt:lpstr>
      <vt:lpstr>Reportes  👉 Reporte mensual </vt:lpstr>
      <vt:lpstr>Reportes  👉 Reporte diario </vt:lpstr>
      <vt:lpstr>11. Boletines</vt:lpstr>
      <vt:lpstr>Boletines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de Usuario Sitio web</dc:title>
  <dc:creator>Susana</dc:creator>
  <cp:lastModifiedBy>Susana</cp:lastModifiedBy>
  <cp:revision>182</cp:revision>
  <dcterms:modified xsi:type="dcterms:W3CDTF">2018-02-07T23:12:29Z</dcterms:modified>
</cp:coreProperties>
</file>