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86" r:id="rId6"/>
    <p:sldId id="260" r:id="rId7"/>
    <p:sldId id="259" r:id="rId8"/>
    <p:sldId id="263" r:id="rId9"/>
    <p:sldId id="287" r:id="rId10"/>
    <p:sldId id="288" r:id="rId11"/>
    <p:sldId id="291" r:id="rId12"/>
    <p:sldId id="292" r:id="rId13"/>
    <p:sldId id="290" r:id="rId14"/>
    <p:sldId id="293" r:id="rId15"/>
    <p:sldId id="289" r:id="rId16"/>
    <p:sldId id="294" r:id="rId17"/>
    <p:sldId id="295" r:id="rId18"/>
    <p:sldId id="264" r:id="rId19"/>
    <p:sldId id="296" r:id="rId20"/>
    <p:sldId id="297" r:id="rId21"/>
    <p:sldId id="298" r:id="rId22"/>
    <p:sldId id="299" r:id="rId23"/>
  </p:sldIdLst>
  <p:sldSz cx="9144000" cy="5143500" type="screen16x9"/>
  <p:notesSz cx="6858000" cy="9144000"/>
  <p:embeddedFontLs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Arial Unicode MS" panose="020B0604020202020204" pitchFamily="34" charset="-128"/>
      <p:regular r:id="rId29"/>
    </p:embeddedFont>
    <p:embeddedFont>
      <p:font typeface="Calisto MT" panose="02040603050505030304" pitchFamily="18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Berlin Sans FB" panose="020E0602020502020306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633C6B-424A-43FA-BA83-A77C291C403A}">
  <a:tblStyle styleId="{FE633C6B-424A-43FA-BA83-A77C291C40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 snapToGrid="0">
      <p:cViewPr varScale="1">
        <p:scale>
          <a:sx n="107" d="100"/>
          <a:sy n="107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9221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52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77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11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41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91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17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73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84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6FA8D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 rtl="0">
              <a:spcBef>
                <a:spcPts val="0"/>
              </a:spcBef>
              <a:buSzPts val="2400"/>
              <a:buNone/>
              <a:defRPr sz="2400">
                <a:solidFill>
                  <a:srgbClr val="6FA8DC"/>
                </a:solidFill>
              </a:defRPr>
            </a:lvl1pPr>
            <a:lvl2pPr lvl="1" algn="r" rtl="0">
              <a:spcBef>
                <a:spcPts val="0"/>
              </a:spcBef>
              <a:buSzPts val="2400"/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SzPts val="2400"/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ts val="24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4000"/>
              <a:buChar char="▸"/>
              <a:defRPr sz="4000" b="1" i="1"/>
            </a:lvl1pPr>
            <a:lvl2pPr lvl="1" rtl="0">
              <a:spcBef>
                <a:spcPts val="0"/>
              </a:spcBef>
              <a:buSzPts val="4000"/>
              <a:buChar char="▹"/>
              <a:defRPr sz="4000" b="1" i="1"/>
            </a:lvl2pPr>
            <a:lvl3pPr lvl="2" rtl="0">
              <a:spcBef>
                <a:spcPts val="0"/>
              </a:spcBef>
              <a:buSzPts val="4000"/>
              <a:buChar char="■"/>
              <a:defRPr sz="4000" b="1" i="1"/>
            </a:lvl3pPr>
            <a:lvl4pPr lvl="3" rtl="0">
              <a:spcBef>
                <a:spcPts val="0"/>
              </a:spcBef>
              <a:buSzPts val="4000"/>
              <a:buChar char="●"/>
              <a:defRPr sz="4000" b="1" i="1"/>
            </a:lvl4pPr>
            <a:lvl5pPr lvl="4" rtl="0">
              <a:spcBef>
                <a:spcPts val="0"/>
              </a:spcBef>
              <a:buSzPts val="4000"/>
              <a:buChar char="○"/>
              <a:defRPr sz="4000" b="1" i="1"/>
            </a:lvl5pPr>
            <a:lvl6pPr lvl="5" rtl="0">
              <a:spcBef>
                <a:spcPts val="0"/>
              </a:spcBef>
              <a:buSzPts val="4000"/>
              <a:buChar char="■"/>
              <a:defRPr sz="4000" b="1" i="1"/>
            </a:lvl6pPr>
            <a:lvl7pPr lvl="6" rtl="0">
              <a:spcBef>
                <a:spcPts val="0"/>
              </a:spcBef>
              <a:buSzPts val="4000"/>
              <a:buChar char="●"/>
              <a:defRPr sz="4000" b="1" i="1"/>
            </a:lvl7pPr>
            <a:lvl8pPr lvl="7" rtl="0">
              <a:spcBef>
                <a:spcPts val="0"/>
              </a:spcBef>
              <a:buSzPts val="4000"/>
              <a:buChar char="○"/>
              <a:defRPr sz="4000" b="1" i="1"/>
            </a:lvl8pPr>
            <a:lvl9pPr lvl="8">
              <a:spcBef>
                <a:spcPts val="0"/>
              </a:spcBef>
              <a:buSzPts val="4000"/>
              <a:buChar char="■"/>
              <a:defRPr sz="4000" b="1" i="1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6FA8D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None/>
              <a:defRPr/>
            </a:lvl1pPr>
            <a:lvl2pPr lvl="1">
              <a:spcBef>
                <a:spcPts val="0"/>
              </a:spcBef>
              <a:buSzPts val="1800"/>
              <a:buNone/>
              <a:defRPr/>
            </a:lvl2pPr>
            <a:lvl3pPr lvl="2">
              <a:spcBef>
                <a:spcPts val="0"/>
              </a:spcBef>
              <a:buSzPts val="1800"/>
              <a:buNone/>
              <a:defRPr/>
            </a:lvl3pPr>
            <a:lvl4pPr lvl="3">
              <a:spcBef>
                <a:spcPts val="0"/>
              </a:spcBef>
              <a:buSzPts val="1800"/>
              <a:buNone/>
              <a:defRPr/>
            </a:lvl4pPr>
            <a:lvl5pPr lvl="4">
              <a:spcBef>
                <a:spcPts val="0"/>
              </a:spcBef>
              <a:buSzPts val="1800"/>
              <a:buNone/>
              <a:defRPr/>
            </a:lvl5pPr>
            <a:lvl6pPr lvl="5">
              <a:spcBef>
                <a:spcPts val="0"/>
              </a:spcBef>
              <a:buSzPts val="1800"/>
              <a:buNone/>
              <a:defRPr/>
            </a:lvl6pPr>
            <a:lvl7pPr lvl="6">
              <a:spcBef>
                <a:spcPts val="0"/>
              </a:spcBef>
              <a:buSzPts val="1800"/>
              <a:buNone/>
              <a:defRPr/>
            </a:lvl7pPr>
            <a:lvl8pPr lvl="7">
              <a:spcBef>
                <a:spcPts val="0"/>
              </a:spcBef>
              <a:buSzPts val="1800"/>
              <a:buNone/>
              <a:defRPr/>
            </a:lvl8pPr>
            <a:lvl9pPr lvl="8">
              <a:spcBef>
                <a:spcPts val="0"/>
              </a:spcBef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6FA8DC"/>
              </a:buClr>
              <a:buSzPts val="3000"/>
              <a:buChar char="▸"/>
              <a:defRPr/>
            </a:lvl1pPr>
            <a:lvl2pPr lvl="1">
              <a:spcBef>
                <a:spcPts val="0"/>
              </a:spcBef>
              <a:buClr>
                <a:srgbClr val="6FA8DC"/>
              </a:buClr>
              <a:buSzPts val="2400"/>
              <a:buChar char="▹"/>
              <a:defRPr/>
            </a:lvl2pPr>
            <a:lvl3pPr lvl="2">
              <a:spcBef>
                <a:spcPts val="0"/>
              </a:spcBef>
              <a:buClr>
                <a:srgbClr val="6FA8DC"/>
              </a:buClr>
              <a:buSzPts val="2400"/>
              <a:buChar char="■"/>
              <a:defRPr/>
            </a:lvl3pPr>
            <a:lvl4pPr lvl="3">
              <a:spcBef>
                <a:spcPts val="0"/>
              </a:spcBef>
              <a:buClr>
                <a:srgbClr val="6FA8DC"/>
              </a:buClr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6FA8D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None/>
              <a:defRPr/>
            </a:lvl1pPr>
            <a:lvl2pPr lvl="1">
              <a:spcBef>
                <a:spcPts val="0"/>
              </a:spcBef>
              <a:buSzPts val="1800"/>
              <a:buNone/>
              <a:defRPr/>
            </a:lvl2pPr>
            <a:lvl3pPr lvl="2">
              <a:spcBef>
                <a:spcPts val="0"/>
              </a:spcBef>
              <a:buSzPts val="1800"/>
              <a:buNone/>
              <a:defRPr/>
            </a:lvl3pPr>
            <a:lvl4pPr lvl="3">
              <a:spcBef>
                <a:spcPts val="0"/>
              </a:spcBef>
              <a:buSzPts val="1800"/>
              <a:buNone/>
              <a:defRPr/>
            </a:lvl4pPr>
            <a:lvl5pPr lvl="4">
              <a:spcBef>
                <a:spcPts val="0"/>
              </a:spcBef>
              <a:buSzPts val="1800"/>
              <a:buNone/>
              <a:defRPr/>
            </a:lvl5pPr>
            <a:lvl6pPr lvl="5">
              <a:spcBef>
                <a:spcPts val="0"/>
              </a:spcBef>
              <a:buSzPts val="1800"/>
              <a:buNone/>
              <a:defRPr/>
            </a:lvl6pPr>
            <a:lvl7pPr lvl="6">
              <a:spcBef>
                <a:spcPts val="0"/>
              </a:spcBef>
              <a:buSzPts val="1800"/>
              <a:buNone/>
              <a:defRPr/>
            </a:lvl7pPr>
            <a:lvl8pPr lvl="7">
              <a:spcBef>
                <a:spcPts val="0"/>
              </a:spcBef>
              <a:buSzPts val="1800"/>
              <a:buNone/>
              <a:defRPr/>
            </a:lvl8pPr>
            <a:lvl9pPr lvl="8">
              <a:spcBef>
                <a:spcPts val="0"/>
              </a:spcBef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Char char="▸"/>
              <a:defRPr sz="2400"/>
            </a:lvl1pPr>
            <a:lvl2pPr lvl="1">
              <a:spcBef>
                <a:spcPts val="0"/>
              </a:spcBef>
              <a:buSzPts val="2400"/>
              <a:buChar char="▹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2400"/>
              <a:buChar char="●"/>
              <a:defRPr sz="2400"/>
            </a:lvl4pPr>
            <a:lvl5pPr lvl="4">
              <a:spcBef>
                <a:spcPts val="0"/>
              </a:spcBef>
              <a:buSzPts val="2400"/>
              <a:buChar char="○"/>
              <a:defRPr sz="2400"/>
            </a:lvl5pPr>
            <a:lvl6pPr lvl="5">
              <a:spcBef>
                <a:spcPts val="0"/>
              </a:spcBef>
              <a:buSzPts val="2400"/>
              <a:buChar char="■"/>
              <a:defRPr sz="2400"/>
            </a:lvl6pPr>
            <a:lvl7pPr lvl="6">
              <a:spcBef>
                <a:spcPts val="0"/>
              </a:spcBef>
              <a:buSzPts val="2400"/>
              <a:buChar char="●"/>
              <a:defRPr sz="2400"/>
            </a:lvl7pPr>
            <a:lvl8pPr lvl="7">
              <a:spcBef>
                <a:spcPts val="0"/>
              </a:spcBef>
              <a:buSzPts val="2400"/>
              <a:buChar char="○"/>
              <a:defRPr sz="2400"/>
            </a:lvl8pPr>
            <a:lvl9pPr lvl="8">
              <a:spcBef>
                <a:spcPts val="0"/>
              </a:spcBef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Char char="▸"/>
              <a:defRPr sz="2400"/>
            </a:lvl1pPr>
            <a:lvl2pPr lvl="1">
              <a:spcBef>
                <a:spcPts val="0"/>
              </a:spcBef>
              <a:buSzPts val="2400"/>
              <a:buChar char="▹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2400"/>
              <a:buChar char="●"/>
              <a:defRPr sz="2400"/>
            </a:lvl4pPr>
            <a:lvl5pPr lvl="4">
              <a:spcBef>
                <a:spcPts val="0"/>
              </a:spcBef>
              <a:buSzPts val="2400"/>
              <a:buChar char="○"/>
              <a:defRPr sz="2400"/>
            </a:lvl5pPr>
            <a:lvl6pPr lvl="5">
              <a:spcBef>
                <a:spcPts val="0"/>
              </a:spcBef>
              <a:buSzPts val="2400"/>
              <a:buChar char="■"/>
              <a:defRPr sz="2400"/>
            </a:lvl6pPr>
            <a:lvl7pPr lvl="6">
              <a:spcBef>
                <a:spcPts val="0"/>
              </a:spcBef>
              <a:buSzPts val="2400"/>
              <a:buChar char="●"/>
              <a:defRPr sz="2400"/>
            </a:lvl7pPr>
            <a:lvl8pPr lvl="7">
              <a:spcBef>
                <a:spcPts val="0"/>
              </a:spcBef>
              <a:buSzPts val="2400"/>
              <a:buChar char="○"/>
              <a:defRPr sz="2400"/>
            </a:lvl8pPr>
            <a:lvl9pPr lvl="8">
              <a:spcBef>
                <a:spcPts val="0"/>
              </a:spcBef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solidFill>
          <a:srgbClr val="6FA8DC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 flipH="1">
            <a:off x="2095200" y="0"/>
            <a:ext cx="7048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None/>
              <a:defRPr/>
            </a:lvl1pPr>
            <a:lvl2pPr lvl="1" rtl="0">
              <a:spcBef>
                <a:spcPts val="0"/>
              </a:spcBef>
              <a:buSzPts val="1800"/>
              <a:buNone/>
              <a:defRPr/>
            </a:lvl2pPr>
            <a:lvl3pPr lvl="2" rtl="0">
              <a:spcBef>
                <a:spcPts val="0"/>
              </a:spcBef>
              <a:buSzPts val="1800"/>
              <a:buNone/>
              <a:defRPr/>
            </a:lvl3pPr>
            <a:lvl4pPr lvl="3" rtl="0">
              <a:spcBef>
                <a:spcPts val="0"/>
              </a:spcBef>
              <a:buSzPts val="1800"/>
              <a:buNone/>
              <a:defRPr/>
            </a:lvl4pPr>
            <a:lvl5pPr lvl="4" rtl="0">
              <a:spcBef>
                <a:spcPts val="0"/>
              </a:spcBef>
              <a:buSzPts val="1800"/>
              <a:buNone/>
              <a:defRPr/>
            </a:lvl5pPr>
            <a:lvl6pPr lvl="5" rtl="0">
              <a:spcBef>
                <a:spcPts val="0"/>
              </a:spcBef>
              <a:buSzPts val="1800"/>
              <a:buNone/>
              <a:defRPr/>
            </a:lvl6pPr>
            <a:lvl7pPr lvl="6" rtl="0">
              <a:spcBef>
                <a:spcPts val="0"/>
              </a:spcBef>
              <a:buSzPts val="1800"/>
              <a:buNone/>
              <a:defRPr/>
            </a:lvl7pPr>
            <a:lvl8pPr lvl="7" rtl="0">
              <a:spcBef>
                <a:spcPts val="0"/>
              </a:spcBef>
              <a:buSzPts val="1800"/>
              <a:buNone/>
              <a:defRPr/>
            </a:lvl8pPr>
            <a:lvl9pPr lvl="8" rtl="0">
              <a:spcBef>
                <a:spcPts val="0"/>
              </a:spcBef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445100" y="275350"/>
            <a:ext cx="2066100" cy="4650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▸"/>
              <a:defRPr sz="1800"/>
            </a:lvl1pPr>
            <a:lvl2pPr lvl="1" rtl="0">
              <a:spcBef>
                <a:spcPts val="0"/>
              </a:spcBef>
              <a:buSzPts val="1800"/>
              <a:buChar char="▹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17100" y="275350"/>
            <a:ext cx="2066100" cy="4650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▸"/>
              <a:defRPr sz="1800"/>
            </a:lvl1pPr>
            <a:lvl2pPr lvl="1" rtl="0">
              <a:spcBef>
                <a:spcPts val="0"/>
              </a:spcBef>
              <a:buSzPts val="1800"/>
              <a:buChar char="▹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789100" y="275350"/>
            <a:ext cx="2066100" cy="4650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▸"/>
              <a:defRPr sz="1800"/>
            </a:lvl1pPr>
            <a:lvl2pPr lvl="1" rtl="0">
              <a:spcBef>
                <a:spcPts val="0"/>
              </a:spcBef>
              <a:buSzPts val="1800"/>
              <a:buChar char="▹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6FA8D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FA8DC"/>
              </a:buClr>
              <a:buSzPts val="3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ts val="24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ts val="2400"/>
              <a:buFont typeface="Roboto"/>
              <a:buChar char="■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z="96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" sz="9600"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85657" y="3408337"/>
            <a:ext cx="5505019" cy="92271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002060"/>
                </a:solidFill>
              </a:rPr>
              <a:t>Aplicativo móvil</a:t>
            </a:r>
            <a:endParaRPr lang="en" dirty="0">
              <a:solidFill>
                <a:srgbClr val="002060"/>
              </a:solidFill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7" y="2001084"/>
            <a:ext cx="4249896" cy="1868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3620" y="2881893"/>
            <a:ext cx="2157135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pitchFamily="34" charset="0"/>
              </a:rPr>
              <a:t>Guía del usuario</a:t>
            </a:r>
          </a:p>
          <a:p>
            <a:pPr algn="ctr"/>
            <a:r>
              <a:rPr lang="es-MX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pitchFamily="34" charset="0"/>
              </a:rPr>
              <a:t>                               Dic-2017</a:t>
            </a:r>
            <a:endParaRPr lang="es-MX" sz="1200" i="1" dirty="0">
              <a:solidFill>
                <a:schemeClr val="tx1">
                  <a:lumMod val="75000"/>
                  <a:lumOff val="2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15" y="154237"/>
            <a:ext cx="347904" cy="433945"/>
          </a:xfrm>
          <a:prstGeom prst="rect">
            <a:avLst/>
          </a:prstGeom>
        </p:spPr>
      </p:pic>
      <p:pic>
        <p:nvPicPr>
          <p:cNvPr id="6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55" y="165865"/>
            <a:ext cx="381573" cy="43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235458" y="69477"/>
            <a:ext cx="3140330" cy="840658"/>
          </a:xfrm>
        </p:spPr>
        <p:txBody>
          <a:bodyPr/>
          <a:lstStyle/>
          <a:p>
            <a:pPr algn="just">
              <a:buNone/>
            </a:pPr>
            <a:r>
              <a:rPr lang="es-MX" sz="1500" dirty="0" smtClean="0"/>
              <a:t>Al elegir la sección </a:t>
            </a:r>
            <a:r>
              <a:rPr lang="es-MX" sz="1500" b="1" dirty="0" smtClean="0"/>
              <a:t>Municipios</a:t>
            </a:r>
            <a:r>
              <a:rPr lang="es-MX" sz="1500" dirty="0" smtClean="0"/>
              <a:t> se despliega la lista de los municipios donde hay </a:t>
            </a:r>
            <a:r>
              <a:rPr lang="es-MX" sz="1500" b="1" dirty="0" smtClean="0"/>
              <a:t>estaciones REMAS</a:t>
            </a:r>
            <a:r>
              <a:rPr lang="es-MX" sz="1500" dirty="0" smtClean="0"/>
              <a:t>.</a:t>
            </a:r>
            <a:endParaRPr lang="es-MX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sp>
        <p:nvSpPr>
          <p:cNvPr id="6" name="Shape 122"/>
          <p:cNvSpPr txBox="1">
            <a:spLocks/>
          </p:cNvSpPr>
          <p:nvPr/>
        </p:nvSpPr>
        <p:spPr>
          <a:xfrm>
            <a:off x="64830" y="541424"/>
            <a:ext cx="2040801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200" dirty="0" smtClean="0"/>
              <a:t>Sección </a:t>
            </a:r>
            <a:r>
              <a:rPr lang="en" sz="2200" dirty="0" smtClean="0">
                <a:solidFill>
                  <a:srgbClr val="FFFF00"/>
                </a:solidFill>
              </a:rPr>
              <a:t>MUNICIPIOS</a:t>
            </a:r>
            <a:endParaRPr lang="en" sz="2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1815" b="14424"/>
          <a:stretch/>
        </p:blipFill>
        <p:spPr>
          <a:xfrm>
            <a:off x="173902" y="1435694"/>
            <a:ext cx="1736014" cy="33965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33" y="977498"/>
            <a:ext cx="2354866" cy="39989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686107" y="1411707"/>
            <a:ext cx="178116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Filtre en el </a:t>
            </a:r>
            <a:r>
              <a:rPr lang="es-MX" sz="1200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B</a:t>
            </a:r>
            <a:r>
              <a:rPr lang="es-MX" sz="12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uscador</a:t>
            </a:r>
            <a:r>
              <a:rPr lang="es-MX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, solo teclee el municipio de interés.</a:t>
            </a:r>
            <a:endParaRPr lang="es-MX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873" y="1121148"/>
            <a:ext cx="2694432" cy="368998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6393427" y="306614"/>
            <a:ext cx="2241752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Al </a:t>
            </a:r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seleccionar</a:t>
            </a:r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un </a:t>
            </a:r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municipio</a:t>
            </a:r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se muestran las </a:t>
            </a:r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variables</a:t>
            </a:r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disponibles para consulta</a:t>
            </a:r>
            <a:r>
              <a:rPr lang="es-MX" sz="13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.</a:t>
            </a:r>
            <a:endParaRPr lang="es-MX" sz="13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1" name="Shape 585"/>
          <p:cNvSpPr/>
          <p:nvPr/>
        </p:nvSpPr>
        <p:spPr>
          <a:xfrm>
            <a:off x="5967001" y="489806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3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837" y="844194"/>
            <a:ext cx="2747772" cy="33924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69" y="844194"/>
            <a:ext cx="2756916" cy="33924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12" y="843583"/>
            <a:ext cx="2846642" cy="33930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Shape 122"/>
          <p:cNvSpPr txBox="1">
            <a:spLocks/>
          </p:cNvSpPr>
          <p:nvPr/>
        </p:nvSpPr>
        <p:spPr>
          <a:xfrm>
            <a:off x="6155914" y="54727"/>
            <a:ext cx="3283054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/>
              <a:t>Sección </a:t>
            </a:r>
            <a:r>
              <a:rPr lang="en" sz="2000" dirty="0" smtClean="0">
                <a:solidFill>
                  <a:srgbClr val="FFFF00"/>
                </a:solidFill>
              </a:rPr>
              <a:t>MUNICIPIOS</a:t>
            </a:r>
            <a:endParaRPr lang="en" sz="2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9450" y="1460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Al seleccionar una variable se muestran los registros de todas las estaciones del municipio</a:t>
            </a:r>
          </a:p>
        </p:txBody>
      </p:sp>
      <p:grpSp>
        <p:nvGrpSpPr>
          <p:cNvPr id="6" name="Shape 640"/>
          <p:cNvGrpSpPr/>
          <p:nvPr/>
        </p:nvGrpSpPr>
        <p:grpSpPr>
          <a:xfrm>
            <a:off x="624742" y="226954"/>
            <a:ext cx="387933" cy="345971"/>
            <a:chOff x="3927500" y="301425"/>
            <a:chExt cx="461550" cy="411625"/>
          </a:xfrm>
        </p:grpSpPr>
        <p:sp>
          <p:nvSpPr>
            <p:cNvPr id="7" name="Shape 641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42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43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44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45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46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47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4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4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650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51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52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53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654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655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656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657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65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65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660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661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662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663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664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65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66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67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r="7424"/>
          <a:stretch/>
        </p:blipFill>
        <p:spPr>
          <a:xfrm>
            <a:off x="409242" y="4049096"/>
            <a:ext cx="588593" cy="7358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5" name="TextBox 34"/>
          <p:cNvSpPr txBox="1"/>
          <p:nvPr/>
        </p:nvSpPr>
        <p:spPr>
          <a:xfrm>
            <a:off x="958904" y="4320258"/>
            <a:ext cx="120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De última hora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340" y="4049094"/>
            <a:ext cx="628650" cy="7358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7" name="TextBox 36"/>
          <p:cNvSpPr txBox="1"/>
          <p:nvPr/>
        </p:nvSpPr>
        <p:spPr>
          <a:xfrm>
            <a:off x="3981255" y="4320258"/>
            <a:ext cx="120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Del día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6432" y="4320258"/>
            <a:ext cx="120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Del día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495" y="4063381"/>
            <a:ext cx="621506" cy="7215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7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93" y="772424"/>
            <a:ext cx="2757488" cy="33409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50" y="772424"/>
            <a:ext cx="2695004" cy="33409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10" y="773736"/>
            <a:ext cx="2699480" cy="3339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Shape 122"/>
          <p:cNvSpPr txBox="1">
            <a:spLocks/>
          </p:cNvSpPr>
          <p:nvPr/>
        </p:nvSpPr>
        <p:spPr>
          <a:xfrm>
            <a:off x="6155914" y="54727"/>
            <a:ext cx="3283054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/>
              <a:t>Sección </a:t>
            </a:r>
            <a:r>
              <a:rPr lang="en" sz="2000" dirty="0" smtClean="0">
                <a:solidFill>
                  <a:srgbClr val="FFFF00"/>
                </a:solidFill>
              </a:rPr>
              <a:t>MUNICIPIOS</a:t>
            </a:r>
            <a:endParaRPr lang="en" sz="2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9450" y="1460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Al seleccionar una variable se muestran los registros de todas las estaciones del municipio</a:t>
            </a:r>
          </a:p>
        </p:txBody>
      </p:sp>
      <p:grpSp>
        <p:nvGrpSpPr>
          <p:cNvPr id="6" name="Shape 640"/>
          <p:cNvGrpSpPr/>
          <p:nvPr/>
        </p:nvGrpSpPr>
        <p:grpSpPr>
          <a:xfrm>
            <a:off x="624742" y="226954"/>
            <a:ext cx="387933" cy="345971"/>
            <a:chOff x="3927500" y="301425"/>
            <a:chExt cx="461550" cy="411625"/>
          </a:xfrm>
        </p:grpSpPr>
        <p:sp>
          <p:nvSpPr>
            <p:cNvPr id="7" name="Shape 641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42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43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44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45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46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47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4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4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650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51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52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53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654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655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656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657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65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65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660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661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662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663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664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65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66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67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71521" t="12009" r="-1"/>
          <a:stretch/>
        </p:blipFill>
        <p:spPr>
          <a:xfrm>
            <a:off x="6422048" y="3923068"/>
            <a:ext cx="755222" cy="7442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86" y="4004643"/>
            <a:ext cx="868680" cy="6781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272" y="3958923"/>
            <a:ext cx="822960" cy="7239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7" name="TextBox 36"/>
          <p:cNvSpPr txBox="1"/>
          <p:nvPr/>
        </p:nvSpPr>
        <p:spPr>
          <a:xfrm>
            <a:off x="4193123" y="4205957"/>
            <a:ext cx="1544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Acumulado del día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25570" y="4205958"/>
            <a:ext cx="120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De última hora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6175" y="4205956"/>
            <a:ext cx="120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De última hora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036" y="772423"/>
            <a:ext cx="2756916" cy="33463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96" y="772423"/>
            <a:ext cx="2775204" cy="33463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77" y="774679"/>
            <a:ext cx="2699480" cy="3344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Shape 122"/>
          <p:cNvSpPr txBox="1">
            <a:spLocks/>
          </p:cNvSpPr>
          <p:nvPr/>
        </p:nvSpPr>
        <p:spPr>
          <a:xfrm>
            <a:off x="6155914" y="54727"/>
            <a:ext cx="3283054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/>
              <a:t>Sección </a:t>
            </a:r>
            <a:r>
              <a:rPr lang="en" sz="2000" dirty="0" smtClean="0">
                <a:solidFill>
                  <a:srgbClr val="FFFF00"/>
                </a:solidFill>
              </a:rPr>
              <a:t>MUNICIPIOS</a:t>
            </a:r>
            <a:endParaRPr lang="en" sz="2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450" y="1460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Al seleccionar una variable se muestran los registros de todas las estaciones del municipio</a:t>
            </a:r>
          </a:p>
        </p:txBody>
      </p:sp>
      <p:grpSp>
        <p:nvGrpSpPr>
          <p:cNvPr id="7" name="Shape 640"/>
          <p:cNvGrpSpPr/>
          <p:nvPr/>
        </p:nvGrpSpPr>
        <p:grpSpPr>
          <a:xfrm>
            <a:off x="624742" y="226954"/>
            <a:ext cx="387933" cy="345971"/>
            <a:chOff x="3927500" y="301425"/>
            <a:chExt cx="461550" cy="411625"/>
          </a:xfrm>
        </p:grpSpPr>
        <p:sp>
          <p:nvSpPr>
            <p:cNvPr id="8" name="Shape 641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42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43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44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45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46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47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4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64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50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51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52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653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654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655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656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657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65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65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660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661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662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663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64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65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66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67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73436"/>
          <a:stretch/>
        </p:blipFill>
        <p:spPr>
          <a:xfrm>
            <a:off x="6314250" y="3917882"/>
            <a:ext cx="613932" cy="7200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43" y="3917882"/>
            <a:ext cx="638080" cy="726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771" y="4020562"/>
            <a:ext cx="689420" cy="6234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8" name="TextBox 37"/>
          <p:cNvSpPr txBox="1"/>
          <p:nvPr/>
        </p:nvSpPr>
        <p:spPr>
          <a:xfrm>
            <a:off x="935588" y="4265901"/>
            <a:ext cx="120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De última hora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069" y="4265901"/>
            <a:ext cx="120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De última hora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20412" y="4261967"/>
            <a:ext cx="120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De última hora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99156" y="4712613"/>
            <a:ext cx="4748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* La referencia </a:t>
            </a:r>
            <a:r>
              <a:rPr lang="es-MX" sz="1100" b="1" dirty="0" err="1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nullbar</a:t>
            </a:r>
            <a:r>
              <a:rPr lang="es-MX" sz="1100" b="1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s-MX" sz="1100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en cualquier variable significa que no existen datos debido a que la estación no cuenta con el sensor correspondiente.</a:t>
            </a:r>
            <a:endParaRPr lang="es-MX" sz="11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914" y="772424"/>
            <a:ext cx="2881313" cy="345281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293" y="772424"/>
            <a:ext cx="2819019" cy="34381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70" y="781809"/>
            <a:ext cx="2877693" cy="34287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Shape 122"/>
          <p:cNvSpPr txBox="1">
            <a:spLocks/>
          </p:cNvSpPr>
          <p:nvPr/>
        </p:nvSpPr>
        <p:spPr>
          <a:xfrm>
            <a:off x="6155914" y="54727"/>
            <a:ext cx="3283054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/>
              <a:t>Sección </a:t>
            </a:r>
            <a:r>
              <a:rPr lang="en" sz="2000" dirty="0" smtClean="0">
                <a:solidFill>
                  <a:srgbClr val="FFFF00"/>
                </a:solidFill>
              </a:rPr>
              <a:t>MUNICIPIOS</a:t>
            </a:r>
            <a:endParaRPr lang="en" sz="20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6999" t="7464" b="10607"/>
          <a:stretch/>
        </p:blipFill>
        <p:spPr>
          <a:xfrm>
            <a:off x="6397874" y="4089448"/>
            <a:ext cx="649958" cy="7475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44" y="4031153"/>
            <a:ext cx="662559" cy="8058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635" y="4054394"/>
            <a:ext cx="684752" cy="7825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Rectangle 11"/>
          <p:cNvSpPr/>
          <p:nvPr/>
        </p:nvSpPr>
        <p:spPr>
          <a:xfrm>
            <a:off x="1049450" y="1460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Al seleccionar una variable se muestran los registros de todas las estaciones del municipio</a:t>
            </a:r>
          </a:p>
        </p:txBody>
      </p:sp>
      <p:grpSp>
        <p:nvGrpSpPr>
          <p:cNvPr id="15" name="Shape 640"/>
          <p:cNvGrpSpPr/>
          <p:nvPr/>
        </p:nvGrpSpPr>
        <p:grpSpPr>
          <a:xfrm>
            <a:off x="624742" y="226954"/>
            <a:ext cx="387933" cy="345971"/>
            <a:chOff x="3927500" y="301425"/>
            <a:chExt cx="461550" cy="411625"/>
          </a:xfrm>
        </p:grpSpPr>
        <p:sp>
          <p:nvSpPr>
            <p:cNvPr id="16" name="Shape 641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42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43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44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645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646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647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64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64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650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651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652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653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654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655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56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57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5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5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60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61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662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663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664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665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666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667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37954" y="4262130"/>
            <a:ext cx="120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Acumulado ciclo nov-abril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25400" y="4262130"/>
            <a:ext cx="120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Acumulado ciclo nov-abril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93731" y="4262130"/>
            <a:ext cx="170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Evapotranspiración de los últimos siete días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412658" y="128469"/>
            <a:ext cx="3480680" cy="601578"/>
          </a:xfrm>
        </p:spPr>
        <p:txBody>
          <a:bodyPr/>
          <a:lstStyle/>
          <a:p>
            <a:pPr algn="just"/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</a:rPr>
              <a:t>Al </a:t>
            </a:r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</a:rPr>
              <a:t>seleccionar</a:t>
            </a:r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</a:rPr>
              <a:t> un </a:t>
            </a:r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</a:rPr>
              <a:t>DDR</a:t>
            </a:r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</a:rPr>
              <a:t> se muestran las </a:t>
            </a:r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</a:rPr>
              <a:t>variables</a:t>
            </a:r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</a:rPr>
              <a:t> disponibles para consulta.</a:t>
            </a:r>
            <a:endParaRPr lang="es-MX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7" name="Shape 122"/>
          <p:cNvSpPr txBox="1">
            <a:spLocks/>
          </p:cNvSpPr>
          <p:nvPr/>
        </p:nvSpPr>
        <p:spPr>
          <a:xfrm>
            <a:off x="109075" y="541424"/>
            <a:ext cx="1911454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200" dirty="0" smtClean="0"/>
              <a:t>Sección </a:t>
            </a:r>
            <a:r>
              <a:rPr lang="en" sz="2200" dirty="0" smtClean="0">
                <a:solidFill>
                  <a:srgbClr val="FFFF00"/>
                </a:solidFill>
              </a:rPr>
              <a:t>DDRs</a:t>
            </a:r>
            <a:endParaRPr lang="en" sz="22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31115" b="13104"/>
          <a:stretch/>
        </p:blipFill>
        <p:spPr>
          <a:xfrm>
            <a:off x="173321" y="1398824"/>
            <a:ext cx="1756787" cy="35495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815" y="1195126"/>
            <a:ext cx="2236280" cy="37816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414" y="772424"/>
            <a:ext cx="2487168" cy="34061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5" name="Text Placeholder 3"/>
          <p:cNvSpPr>
            <a:spLocks noGrp="1"/>
          </p:cNvSpPr>
          <p:nvPr>
            <p:ph type="body" idx="2"/>
          </p:nvPr>
        </p:nvSpPr>
        <p:spPr>
          <a:xfrm>
            <a:off x="2235458" y="69476"/>
            <a:ext cx="2948600" cy="1014529"/>
          </a:xfrm>
        </p:spPr>
        <p:txBody>
          <a:bodyPr/>
          <a:lstStyle/>
          <a:p>
            <a:pPr algn="just">
              <a:buNone/>
            </a:pPr>
            <a:r>
              <a:rPr lang="es-MX" sz="1500" dirty="0" smtClean="0"/>
              <a:t>Al elegir la sección </a:t>
            </a:r>
            <a:r>
              <a:rPr lang="es-MX" sz="1500" b="1" dirty="0" err="1" smtClean="0"/>
              <a:t>DDRs</a:t>
            </a:r>
            <a:r>
              <a:rPr lang="es-MX" sz="1500" b="1" dirty="0" smtClean="0"/>
              <a:t> </a:t>
            </a:r>
            <a:r>
              <a:rPr lang="es-MX" sz="1500" dirty="0" smtClean="0"/>
              <a:t>(Distritos de Desarrollo Rural) se despliega la lista de los </a:t>
            </a:r>
            <a:r>
              <a:rPr lang="es-MX" sz="1500" dirty="0" err="1" smtClean="0"/>
              <a:t>DDRs</a:t>
            </a:r>
            <a:r>
              <a:rPr lang="es-MX" sz="1500" dirty="0" smtClean="0"/>
              <a:t> donde hay </a:t>
            </a:r>
            <a:r>
              <a:rPr lang="es-MX" sz="1500" b="1" dirty="0" smtClean="0"/>
              <a:t>estaciones REMAS</a:t>
            </a:r>
            <a:r>
              <a:rPr lang="es-MX" sz="1500" dirty="0" smtClean="0"/>
              <a:t>.</a:t>
            </a:r>
            <a:endParaRPr lang="es-MX" sz="1500" dirty="0"/>
          </a:p>
        </p:txBody>
      </p:sp>
      <p:sp>
        <p:nvSpPr>
          <p:cNvPr id="18" name="Rectangle 17"/>
          <p:cNvSpPr/>
          <p:nvPr/>
        </p:nvSpPr>
        <p:spPr>
          <a:xfrm>
            <a:off x="5412658" y="4284245"/>
            <a:ext cx="3480680" cy="6924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3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Al </a:t>
            </a:r>
            <a:r>
              <a:rPr lang="es-MX" sz="1300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seleccionar</a:t>
            </a:r>
            <a:r>
              <a:rPr lang="es-MX" sz="13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una </a:t>
            </a:r>
            <a:r>
              <a:rPr lang="es-MX" sz="1300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variable</a:t>
            </a:r>
            <a:r>
              <a:rPr lang="es-MX" sz="13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se muestran los registros de todas las estaciones del </a:t>
            </a:r>
            <a:r>
              <a:rPr lang="es-MX" sz="13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DDR (mismo formato que la sección Municipios).</a:t>
            </a:r>
            <a:endParaRPr lang="es-MX" sz="13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6" name="Shape 122"/>
          <p:cNvSpPr txBox="1">
            <a:spLocks noGrp="1"/>
          </p:cNvSpPr>
          <p:nvPr>
            <p:ph type="title"/>
          </p:nvPr>
        </p:nvSpPr>
        <p:spPr>
          <a:xfrm>
            <a:off x="26388" y="444850"/>
            <a:ext cx="1972574" cy="1116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/>
              <a:t>Sección </a:t>
            </a:r>
            <a:br>
              <a:rPr lang="en" sz="2000" dirty="0" smtClean="0"/>
            </a:br>
            <a:r>
              <a:rPr lang="en" sz="2000" dirty="0" smtClean="0"/>
              <a:t>   </a:t>
            </a:r>
            <a:r>
              <a:rPr lang="en" sz="2000" dirty="0" smtClean="0">
                <a:solidFill>
                  <a:srgbClr val="FFFF00"/>
                </a:solidFill>
              </a:rPr>
              <a:t>Zonas </a:t>
            </a:r>
            <a:br>
              <a:rPr lang="en" sz="2000" dirty="0" smtClean="0">
                <a:solidFill>
                  <a:srgbClr val="FFFF00"/>
                </a:solidFill>
              </a:rPr>
            </a:br>
            <a:r>
              <a:rPr lang="en" sz="2000" dirty="0">
                <a:solidFill>
                  <a:srgbClr val="FFFF00"/>
                </a:solidFill>
              </a:rPr>
              <a:t> </a:t>
            </a:r>
            <a:r>
              <a:rPr lang="en" sz="2000" dirty="0" smtClean="0">
                <a:solidFill>
                  <a:srgbClr val="FFFF00"/>
                </a:solidFill>
              </a:rPr>
              <a:t>      agrícolas</a:t>
            </a:r>
            <a:endParaRPr lang="en" sz="20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4491" b="11885"/>
          <a:stretch/>
        </p:blipFill>
        <p:spPr>
          <a:xfrm>
            <a:off x="254080" y="1509540"/>
            <a:ext cx="1625325" cy="34860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415" y="1033118"/>
            <a:ext cx="2331434" cy="39403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98" y="735554"/>
            <a:ext cx="2538984" cy="347710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0" name="Text Placeholder 3"/>
          <p:cNvSpPr>
            <a:spLocks noGrp="1"/>
          </p:cNvSpPr>
          <p:nvPr>
            <p:ph type="body" idx="2"/>
          </p:nvPr>
        </p:nvSpPr>
        <p:spPr>
          <a:xfrm>
            <a:off x="2235457" y="123902"/>
            <a:ext cx="2970723" cy="815427"/>
          </a:xfrm>
        </p:spPr>
        <p:txBody>
          <a:bodyPr/>
          <a:lstStyle/>
          <a:p>
            <a:pPr algn="just">
              <a:buNone/>
            </a:pPr>
            <a:r>
              <a:rPr lang="es-MX" sz="1500" dirty="0" smtClean="0"/>
              <a:t>Al elegir la sección </a:t>
            </a:r>
            <a:r>
              <a:rPr lang="es-MX" sz="1500" b="1" dirty="0" smtClean="0"/>
              <a:t>Zonas agrícolas </a:t>
            </a:r>
            <a:r>
              <a:rPr lang="es-MX" sz="1500" dirty="0" smtClean="0"/>
              <a:t>se despliega la lista de las zonas agrícolas de Sonora. </a:t>
            </a:r>
            <a:endParaRPr lang="es-MX" sz="150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2"/>
          </p:nvPr>
        </p:nvSpPr>
        <p:spPr>
          <a:xfrm>
            <a:off x="5367427" y="146024"/>
            <a:ext cx="3731342" cy="779291"/>
          </a:xfrm>
        </p:spPr>
        <p:txBody>
          <a:bodyPr/>
          <a:lstStyle/>
          <a:p>
            <a:pPr algn="just"/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</a:rPr>
              <a:t>Al </a:t>
            </a:r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</a:rPr>
              <a:t>seleccionar</a:t>
            </a:r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</a:rPr>
              <a:t> una </a:t>
            </a:r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</a:rPr>
              <a:t>Zona agrícola</a:t>
            </a:r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</a:rPr>
              <a:t> se muestran las </a:t>
            </a:r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</a:rPr>
              <a:t>variables</a:t>
            </a:r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</a:rPr>
              <a:t> disponibles para consulta.</a:t>
            </a:r>
            <a:endParaRPr lang="es-MX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2658" y="4284245"/>
            <a:ext cx="3480680" cy="6924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3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Al </a:t>
            </a:r>
            <a:r>
              <a:rPr lang="es-MX" sz="1300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seleccionar</a:t>
            </a:r>
            <a:r>
              <a:rPr lang="es-MX" sz="13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una </a:t>
            </a:r>
            <a:r>
              <a:rPr lang="es-MX" sz="1300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variable</a:t>
            </a:r>
            <a:r>
              <a:rPr lang="es-MX" sz="13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se muestran los registros de todas las estaciones del </a:t>
            </a:r>
            <a:r>
              <a:rPr lang="es-MX" sz="13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DDR (mismo formato que la sección Municipios).</a:t>
            </a:r>
            <a:endParaRPr lang="es-MX" sz="13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416946" y="1206891"/>
            <a:ext cx="3166615" cy="9758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s-MX" sz="1500" dirty="0" smtClean="0">
                <a:latin typeface="Roboto" panose="020B0604020202020204" charset="0"/>
                <a:ea typeface="Roboto" panose="020B0604020202020204" charset="0"/>
              </a:rPr>
              <a:t>Puedo </a:t>
            </a:r>
            <a:r>
              <a:rPr lang="es-MX" sz="1500" dirty="0">
                <a:latin typeface="Roboto" panose="020B0604020202020204" charset="0"/>
                <a:ea typeface="Roboto" panose="020B0604020202020204" charset="0"/>
              </a:rPr>
              <a:t>cambiar la marca de ubicación con un toque y me mostrará el pronóstico de la </a:t>
            </a:r>
            <a:r>
              <a:rPr lang="es-MX" sz="1500" dirty="0" smtClean="0">
                <a:latin typeface="Roboto" panose="020B0604020202020204" charset="0"/>
                <a:ea typeface="Roboto" panose="020B0604020202020204" charset="0"/>
              </a:rPr>
              <a:t>zona.</a:t>
            </a:r>
            <a:endParaRPr lang="es-MX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6" name="Shape 122"/>
          <p:cNvSpPr txBox="1">
            <a:spLocks/>
          </p:cNvSpPr>
          <p:nvPr/>
        </p:nvSpPr>
        <p:spPr>
          <a:xfrm>
            <a:off x="79579" y="562843"/>
            <a:ext cx="1972574" cy="8603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200" dirty="0" smtClean="0"/>
              <a:t>Sección </a:t>
            </a:r>
            <a:br>
              <a:rPr lang="en" sz="2200" dirty="0" smtClean="0"/>
            </a:br>
            <a:r>
              <a:rPr lang="en" sz="2200" dirty="0" smtClean="0">
                <a:solidFill>
                  <a:srgbClr val="FFFF00"/>
                </a:solidFill>
              </a:rPr>
              <a:t>Pronósticos</a:t>
            </a:r>
            <a:endParaRPr lang="en" sz="2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9816" b="13164"/>
          <a:stretch/>
        </p:blipFill>
        <p:spPr>
          <a:xfrm>
            <a:off x="153320" y="1398607"/>
            <a:ext cx="1780891" cy="35172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24" y="816668"/>
            <a:ext cx="2408301" cy="410803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537665" y="145327"/>
            <a:ext cx="272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Muestra el </a:t>
            </a:r>
            <a:r>
              <a:rPr lang="es-MX" sz="16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pronóstico</a:t>
            </a:r>
            <a:r>
              <a:rPr lang="es-MX" sz="16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 para la zona donde estamos.</a:t>
            </a:r>
          </a:p>
        </p:txBody>
      </p:sp>
      <p:grpSp>
        <p:nvGrpSpPr>
          <p:cNvPr id="10" name="Shape 408"/>
          <p:cNvGrpSpPr/>
          <p:nvPr/>
        </p:nvGrpSpPr>
        <p:grpSpPr>
          <a:xfrm>
            <a:off x="5540490" y="3656977"/>
            <a:ext cx="433992" cy="422729"/>
            <a:chOff x="5916675" y="927975"/>
            <a:chExt cx="516350" cy="502950"/>
          </a:xfrm>
        </p:grpSpPr>
        <p:sp>
          <p:nvSpPr>
            <p:cNvPr id="11" name="Shape 40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10"/>
            <p:cNvSpPr/>
            <p:nvPr/>
          </p:nvSpPr>
          <p:spPr>
            <a:xfrm>
              <a:off x="6006799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75189" y="3868342"/>
            <a:ext cx="2288723" cy="7386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Pronóstico para el día de hoy y para los próximos cuatro días. 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3999012" y="1498264"/>
            <a:ext cx="1409895" cy="39312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" name="Shape 499"/>
          <p:cNvGrpSpPr/>
          <p:nvPr/>
        </p:nvGrpSpPr>
        <p:grpSpPr>
          <a:xfrm>
            <a:off x="7820501" y="4419176"/>
            <a:ext cx="109538" cy="399195"/>
            <a:chOff x="732125" y="2958550"/>
            <a:chExt cx="130325" cy="474950"/>
          </a:xfrm>
        </p:grpSpPr>
        <p:sp>
          <p:nvSpPr>
            <p:cNvPr id="16" name="Shape 500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01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02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03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04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05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506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507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84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225141" y="3635578"/>
            <a:ext cx="2516917" cy="1123474"/>
          </a:xfrm>
        </p:spPr>
        <p:txBody>
          <a:bodyPr/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Seleccione la estación de su interés.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Shape 122"/>
          <p:cNvSpPr txBox="1">
            <a:spLocks/>
          </p:cNvSpPr>
          <p:nvPr/>
        </p:nvSpPr>
        <p:spPr>
          <a:xfrm>
            <a:off x="27961" y="493402"/>
            <a:ext cx="2022066" cy="1059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200" dirty="0" smtClean="0"/>
              <a:t>Sección </a:t>
            </a:r>
            <a:br>
              <a:rPr lang="en" sz="2200" dirty="0" smtClean="0"/>
            </a:br>
            <a:r>
              <a:rPr lang="en" sz="2200" dirty="0" smtClean="0">
                <a:solidFill>
                  <a:srgbClr val="FFFF00"/>
                </a:solidFill>
              </a:rPr>
              <a:t>Pronóstico</a:t>
            </a:r>
          </a:p>
          <a:p>
            <a:r>
              <a:rPr lang="en" sz="2200" dirty="0" smtClean="0">
                <a:solidFill>
                  <a:srgbClr val="FFFF00"/>
                </a:solidFill>
              </a:rPr>
              <a:t>         horario</a:t>
            </a:r>
            <a:endParaRPr lang="en" sz="2200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30802" b="12832"/>
          <a:stretch/>
        </p:blipFill>
        <p:spPr>
          <a:xfrm>
            <a:off x="181881" y="1648269"/>
            <a:ext cx="1705252" cy="3349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69" y="359656"/>
            <a:ext cx="2690527" cy="43155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4" name="Shape 121"/>
          <p:cNvSpPr txBox="1">
            <a:spLocks noGrp="1"/>
          </p:cNvSpPr>
          <p:nvPr>
            <p:ph type="body" idx="1"/>
          </p:nvPr>
        </p:nvSpPr>
        <p:spPr>
          <a:xfrm>
            <a:off x="2434356" y="837489"/>
            <a:ext cx="3169791" cy="236301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lang="en" sz="10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" sz="2000" dirty="0" smtClean="0"/>
              <a:t>Al elegir la sección </a:t>
            </a:r>
            <a:r>
              <a:rPr lang="en" sz="2000" b="1" i="1" dirty="0" smtClean="0"/>
              <a:t>Pronóstico horario</a:t>
            </a:r>
            <a:r>
              <a:rPr lang="en" sz="2000" dirty="0" smtClean="0"/>
              <a:t> se despliega la lista de las</a:t>
            </a:r>
            <a:r>
              <a:rPr lang="en" sz="2000" b="1" dirty="0" smtClean="0"/>
              <a:t> estaciones REMAS</a:t>
            </a:r>
            <a:r>
              <a:rPr lang="en" sz="2000" dirty="0" smtClean="0"/>
              <a:t> y debajo del nombre de cada una el municipio donde se ubica.</a:t>
            </a: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5685502" y="2683321"/>
            <a:ext cx="3303640" cy="1357738"/>
          </a:xfrm>
        </p:spPr>
        <p:txBody>
          <a:bodyPr/>
          <a:lstStyle/>
          <a:p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</a:rPr>
              <a:t>La línea azul facilita la detección de las horas de máximas y mínimas temperaturas. </a:t>
            </a:r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7" name="Shape 122"/>
          <p:cNvSpPr txBox="1">
            <a:spLocks/>
          </p:cNvSpPr>
          <p:nvPr/>
        </p:nvSpPr>
        <p:spPr>
          <a:xfrm>
            <a:off x="109075" y="1816457"/>
            <a:ext cx="1972574" cy="1059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/>
              <a:t>Sección </a:t>
            </a:r>
            <a:br>
              <a:rPr lang="en" sz="2000" dirty="0" smtClean="0"/>
            </a:br>
            <a:r>
              <a:rPr lang="en" sz="2000" dirty="0" smtClean="0">
                <a:solidFill>
                  <a:srgbClr val="FFFF00"/>
                </a:solidFill>
              </a:rPr>
              <a:t>Pronóstico</a:t>
            </a:r>
          </a:p>
          <a:p>
            <a:r>
              <a:rPr lang="en" sz="2000" dirty="0" smtClean="0">
                <a:solidFill>
                  <a:srgbClr val="FFFF00"/>
                </a:solidFill>
              </a:rPr>
              <a:t>          horario</a:t>
            </a:r>
            <a:endParaRPr lang="en" sz="20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586" y="256637"/>
            <a:ext cx="2699480" cy="464686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252819" y="3237110"/>
            <a:ext cx="2991826" cy="10926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3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Al </a:t>
            </a:r>
            <a:r>
              <a:rPr lang="es-MX" sz="1300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seleccionar</a:t>
            </a:r>
            <a:r>
              <a:rPr lang="es-MX" sz="13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una </a:t>
            </a:r>
            <a:r>
              <a:rPr lang="es-MX" sz="13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estación</a:t>
            </a:r>
            <a:r>
              <a:rPr lang="es-MX" sz="13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s-MX" sz="13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se </a:t>
            </a:r>
            <a:r>
              <a:rPr lang="es-MX" sz="13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muestra una gráfica con el pronóstico de temperatura promedio por hora. En el eje horizontal  se ven las horas y en el eje vertical las temperaturas en °C.</a:t>
            </a:r>
            <a:endParaRPr lang="es-MX" sz="13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4496" y="632713"/>
            <a:ext cx="311191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002060"/>
                </a:solidFill>
              </a:rPr>
              <a:t>Siempre se mostrará el pronóstico para las siguientes 24 horas, por ejemplo si consulto a las 9:00 AM veré el pronóstico de 9:00 AM de hoy a las 9:00 AM de mañana.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2440856" y="209656"/>
            <a:ext cx="3886201" cy="13094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Al instalar la aplicación nos solicita la selección de la estación Favorita.</a:t>
            </a:r>
            <a:endParaRPr lang="en" sz="1800" b="1" dirty="0"/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dirty="0" smtClean="0"/>
              <a:t>Al ingresar a la aplicación la pantalla de </a:t>
            </a:r>
            <a:r>
              <a:rPr lang="es-MX" sz="1200" b="1" dirty="0" smtClean="0"/>
              <a:t>Inicio</a:t>
            </a:r>
            <a:r>
              <a:rPr lang="es-MX" sz="1200" dirty="0" smtClean="0"/>
              <a:t> nos mostrará los </a:t>
            </a:r>
            <a:r>
              <a:rPr lang="es-MX" sz="1200" b="1" dirty="0" smtClean="0"/>
              <a:t>datos actuales</a:t>
            </a:r>
            <a:r>
              <a:rPr lang="es-MX" sz="1200" dirty="0" smtClean="0"/>
              <a:t>, </a:t>
            </a:r>
            <a:r>
              <a:rPr lang="es-MX" sz="1200" b="1" dirty="0" smtClean="0"/>
              <a:t>datos anteriores </a:t>
            </a:r>
            <a:r>
              <a:rPr lang="es-MX" sz="1200" dirty="0" smtClean="0"/>
              <a:t>y el </a:t>
            </a:r>
            <a:r>
              <a:rPr lang="es-MX" sz="1200" b="1" dirty="0" smtClean="0"/>
              <a:t>pronóstico</a:t>
            </a:r>
            <a:r>
              <a:rPr lang="es-MX" sz="1200" dirty="0" smtClean="0"/>
              <a:t> de la estación marcada como </a:t>
            </a:r>
            <a:r>
              <a:rPr lang="es-MX" sz="1200" b="1" dirty="0" smtClean="0"/>
              <a:t>Favorita</a:t>
            </a:r>
            <a:r>
              <a:rPr lang="es-MX" sz="1200" dirty="0" smtClean="0"/>
              <a:t>.</a:t>
            </a:r>
            <a:endParaRPr sz="1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17609" y="2050201"/>
            <a:ext cx="1654422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000" dirty="0" smtClean="0"/>
              <a:t>PANTALLA DE INICIO</a:t>
            </a:r>
            <a:endParaRPr lang="en" sz="2000" dirty="0"/>
          </a:p>
        </p:txBody>
      </p:sp>
      <p:sp>
        <p:nvSpPr>
          <p:cNvPr id="59" name="Shape 509"/>
          <p:cNvSpPr/>
          <p:nvPr/>
        </p:nvSpPr>
        <p:spPr>
          <a:xfrm>
            <a:off x="2221606" y="386633"/>
            <a:ext cx="248746" cy="430924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72" y="344897"/>
            <a:ext cx="2600325" cy="4438650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18474"/>
              </p:ext>
            </p:extLst>
          </p:nvPr>
        </p:nvGraphicFramePr>
        <p:xfrm>
          <a:off x="2656687" y="1635479"/>
          <a:ext cx="3272164" cy="30890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51995"/>
                <a:gridCol w="1720169"/>
              </a:tblGrid>
              <a:tr h="235833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¿Qué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</a:rPr>
                        <a:t> dato veo?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¿Cada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</a:rPr>
                        <a:t> cuánto?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Temperatura promedio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 última hora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Temperatura máxima</a:t>
                      </a:r>
                      <a:endParaRPr lang="es-MX" sz="900" b="1" dirty="0" smtClean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Diario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Temperatura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</a:rPr>
                        <a:t> mínima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 última hora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Humedad relativa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 última hora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Precipitación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Acumulado diario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Evapotranspiración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s-MX" sz="900" b="1" baseline="0" dirty="0" err="1" smtClean="0">
                          <a:solidFill>
                            <a:schemeClr val="tx1"/>
                          </a:solidFill>
                        </a:rPr>
                        <a:t>Eto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Acumulado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últimos siete días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Velocidad de viento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 última hora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Dirección de viento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 última hora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Radiación solar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 última hora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Presión barométrica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 última hora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Horas frío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Acumulado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noviembre-abril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33">
                <a:tc>
                  <a:txBody>
                    <a:bodyPr/>
                    <a:lstStyle/>
                    <a:p>
                      <a:r>
                        <a:rPr lang="es-MX" sz="900" b="1" dirty="0" smtClean="0">
                          <a:solidFill>
                            <a:schemeClr val="tx1"/>
                          </a:solidFill>
                        </a:rPr>
                        <a:t>Horas frío efectivas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Acumulado noviembre-abril</a:t>
                      </a:r>
                      <a:endParaRPr lang="es-MX" sz="9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227" y="195017"/>
            <a:ext cx="2756916" cy="464686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0" name="Shape 122"/>
          <p:cNvSpPr txBox="1">
            <a:spLocks/>
          </p:cNvSpPr>
          <p:nvPr/>
        </p:nvSpPr>
        <p:spPr>
          <a:xfrm>
            <a:off x="109075" y="1816457"/>
            <a:ext cx="1972574" cy="1059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/>
              <a:t>Sección </a:t>
            </a:r>
            <a:br>
              <a:rPr lang="en" sz="2000" dirty="0" smtClean="0"/>
            </a:br>
            <a:r>
              <a:rPr lang="en" sz="2000" dirty="0" smtClean="0">
                <a:solidFill>
                  <a:srgbClr val="FFFF00"/>
                </a:solidFill>
              </a:rPr>
              <a:t>Pronóstico</a:t>
            </a:r>
          </a:p>
          <a:p>
            <a:r>
              <a:rPr lang="en" sz="2000" dirty="0" smtClean="0">
                <a:solidFill>
                  <a:srgbClr val="FFFF00"/>
                </a:solidFill>
              </a:rPr>
              <a:t>          horario</a:t>
            </a:r>
            <a:endParaRPr lang="en" sz="2000" dirty="0">
              <a:solidFill>
                <a:srgbClr val="FFFF00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idx="3"/>
          </p:nvPr>
        </p:nvSpPr>
        <p:spPr>
          <a:xfrm>
            <a:off x="2234885" y="544804"/>
            <a:ext cx="3628105" cy="1357738"/>
          </a:xfrm>
        </p:spPr>
        <p:txBody>
          <a:bodyPr/>
          <a:lstStyle/>
          <a:p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</a:rPr>
              <a:t>Para ver con mayor claridad puede hacer zoom en cualquier parte de la gráfica. Solo agrande la imagen a lo largo o a lo ancho utilizando sus dedos índice y pulgar.</a:t>
            </a:r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Resultado de imagen para agrandar pantalla con de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38" y="2073601"/>
            <a:ext cx="1371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5645643" y="93445"/>
            <a:ext cx="3230145" cy="727509"/>
          </a:xfrm>
        </p:spPr>
        <p:txBody>
          <a:bodyPr/>
          <a:lstStyle/>
          <a:p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</a:rPr>
              <a:t>Después de seleccionar la zona agrícola se muestra la lista de plagas y enfermedades. </a:t>
            </a:r>
            <a:endParaRPr lang="es-MX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sp>
        <p:nvSpPr>
          <p:cNvPr id="7" name="Shape 122"/>
          <p:cNvSpPr txBox="1">
            <a:spLocks/>
          </p:cNvSpPr>
          <p:nvPr/>
        </p:nvSpPr>
        <p:spPr>
          <a:xfrm>
            <a:off x="196549" y="597704"/>
            <a:ext cx="1579615" cy="845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200" dirty="0" smtClean="0"/>
              <a:t>Sección </a:t>
            </a:r>
            <a:br>
              <a:rPr lang="en" sz="2200" dirty="0" smtClean="0"/>
            </a:br>
            <a:r>
              <a:rPr lang="en" sz="2200" dirty="0" smtClean="0">
                <a:solidFill>
                  <a:srgbClr val="FFFF00"/>
                </a:solidFill>
              </a:rPr>
              <a:t>Modelos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33587" b="9591"/>
          <a:stretch/>
        </p:blipFill>
        <p:spPr>
          <a:xfrm>
            <a:off x="211297" y="1487838"/>
            <a:ext cx="1676664" cy="35108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372" y="935745"/>
            <a:ext cx="2388299" cy="40965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0" name="Shape 121"/>
          <p:cNvSpPr txBox="1">
            <a:spLocks noGrp="1"/>
          </p:cNvSpPr>
          <p:nvPr>
            <p:ph type="body" idx="1"/>
          </p:nvPr>
        </p:nvSpPr>
        <p:spPr>
          <a:xfrm>
            <a:off x="2208252" y="66367"/>
            <a:ext cx="3145414" cy="82591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" sz="1500" dirty="0" smtClean="0"/>
              <a:t>Al elegir la sección </a:t>
            </a:r>
            <a:r>
              <a:rPr lang="en" sz="1500" b="1" i="1" dirty="0" smtClean="0"/>
              <a:t>Modelos</a:t>
            </a:r>
            <a:r>
              <a:rPr lang="en" sz="1500" dirty="0" smtClean="0"/>
              <a:t> se despliega la lista de las zonas agrícolas.</a:t>
            </a:r>
            <a:endParaRPr lang="en" sz="1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371" y="892277"/>
            <a:ext cx="2400300" cy="41064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262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2212257" y="108746"/>
            <a:ext cx="6821129" cy="813364"/>
          </a:xfrm>
        </p:spPr>
        <p:txBody>
          <a:bodyPr/>
          <a:lstStyle/>
          <a:p>
            <a:pPr algn="just"/>
            <a:r>
              <a:rPr lang="es-MX" sz="1400" dirty="0" smtClean="0"/>
              <a:t>Una vez que seleccionó plaga o enfermedad se muestra la </a:t>
            </a:r>
            <a:r>
              <a:rPr lang="es-MX" sz="1400" b="1" dirty="0" smtClean="0"/>
              <a:t>cantidad de días con condiciones favorables (DCF)</a:t>
            </a:r>
            <a:r>
              <a:rPr lang="es-MX" sz="1400" dirty="0" smtClean="0"/>
              <a:t> para la plaga/enfermedad para cada una de las </a:t>
            </a:r>
            <a:r>
              <a:rPr lang="es-MX" sz="1400" b="1" dirty="0" smtClean="0"/>
              <a:t>estaciones</a:t>
            </a:r>
            <a:r>
              <a:rPr lang="es-MX" sz="1400" dirty="0" smtClean="0"/>
              <a:t> de la zona.</a:t>
            </a:r>
            <a:endParaRPr lang="es-MX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7" name="Shape 122"/>
          <p:cNvSpPr txBox="1">
            <a:spLocks/>
          </p:cNvSpPr>
          <p:nvPr/>
        </p:nvSpPr>
        <p:spPr>
          <a:xfrm>
            <a:off x="336660" y="1988117"/>
            <a:ext cx="1579615" cy="845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/>
              <a:t>Sección </a:t>
            </a:r>
            <a:br>
              <a:rPr lang="en" sz="2000" dirty="0" smtClean="0"/>
            </a:br>
            <a:r>
              <a:rPr lang="en" sz="2000" dirty="0" smtClean="0">
                <a:solidFill>
                  <a:srgbClr val="FFFF00"/>
                </a:solidFill>
              </a:rPr>
              <a:t>Modelos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844" y="824043"/>
            <a:ext cx="2392299" cy="41205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7031661" y="1744668"/>
            <a:ext cx="1836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Nombre de la estación </a:t>
            </a:r>
            <a:endParaRPr lang="es-MX" sz="13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0561" y="1235235"/>
            <a:ext cx="2013302" cy="661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Últimos cinco días</a:t>
            </a:r>
          </a:p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¿Cuántos DCF hubo en los últimos cinco días? 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8766" y="2143556"/>
            <a:ext cx="2035096" cy="8463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Próximos cinco días</a:t>
            </a:r>
          </a:p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¿Cuántos DCF se esperan para los próximos cinco días? 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051" y="3247244"/>
            <a:ext cx="2032811" cy="6617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Probabilidad (%)</a:t>
            </a:r>
          </a:p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¿Cuál es la probabilidad de que se presenten DCF?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8767" y="4150877"/>
            <a:ext cx="2035096" cy="661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Hospedero</a:t>
            </a:r>
          </a:p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¿Existe siembra de hospederos el día de hoy?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9135" y="2844866"/>
            <a:ext cx="208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¿Qué </a:t>
            </a: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Días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se esperan </a:t>
            </a: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DCF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?</a:t>
            </a:r>
          </a:p>
          <a:p>
            <a:r>
              <a:rPr lang="es-MX" sz="1200" dirty="0" smtClean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  <a:sym typeface="Wingdings 2" panose="05020102010507070707" pitchFamily="18" charset="2"/>
              </a:rPr>
              <a:t>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Si </a:t>
            </a:r>
            <a:r>
              <a:rPr lang="es-MX" sz="1200" b="1" dirty="0" smtClean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no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se prevén </a:t>
            </a:r>
            <a:r>
              <a:rPr lang="es-MX" sz="1200" b="1" dirty="0" smtClean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DCF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aparece un </a:t>
            </a:r>
            <a:r>
              <a:rPr lang="es-MX" sz="1200" b="1" dirty="0" smtClean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botón verde 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como se ve aquí.</a:t>
            </a:r>
          </a:p>
          <a:p>
            <a:r>
              <a:rPr lang="es-MX" sz="1200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sym typeface="Wingdings 2" panose="05020102010507070707" pitchFamily="18" charset="2"/>
              </a:rPr>
              <a:t></a:t>
            </a:r>
            <a:r>
              <a:rPr lang="es-MX" sz="1200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  <a:sym typeface="Wingdings 2" panose="05020102010507070707" pitchFamily="18" charset="2"/>
              </a:rPr>
              <a:t> </a:t>
            </a:r>
            <a:r>
              <a:rPr lang="es-MX" sz="12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Si 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se prevén </a:t>
            </a:r>
            <a:r>
              <a:rPr lang="es-MX" sz="12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DCF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se verá un </a:t>
            </a:r>
            <a:r>
              <a:rPr lang="es-MX" sz="12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botón rojo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. 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14668" y="1885519"/>
            <a:ext cx="4543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199828" y="1192358"/>
            <a:ext cx="3721648" cy="31658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19100" algn="just"/>
            <a:r>
              <a:rPr lang="es-MX" sz="12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Al recorrer la </a:t>
            </a:r>
            <a:r>
              <a:rPr lang="es-MX" sz="12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pantalla de Inicio </a:t>
            </a:r>
            <a:r>
              <a:rPr lang="es-MX" sz="12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se </a:t>
            </a:r>
            <a:r>
              <a:rPr lang="es-MX" sz="12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muestran los </a:t>
            </a:r>
            <a:r>
              <a:rPr lang="es-MX" sz="1200" b="1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Pronósticos a cinco días </a:t>
            </a:r>
            <a:r>
              <a:rPr lang="es-MX" sz="12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para la estación </a:t>
            </a:r>
            <a:r>
              <a:rPr lang="es-MX" sz="12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Favorita</a:t>
            </a:r>
            <a:r>
              <a:rPr lang="es-MX" sz="12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. De izquierda a derecha se muestra  temperatura promedio, temperatura máxima, temperatura mínima, humedad relativa y precipitación</a:t>
            </a:r>
            <a:r>
              <a:rPr lang="es-MX" sz="12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marL="457200" indent="-419100" algn="just"/>
            <a:endParaRPr lang="es-MX" sz="1200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8100" algn="just">
              <a:buNone/>
            </a:pPr>
            <a:endParaRPr lang="es-MX" sz="1200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8100" algn="just">
              <a:buNone/>
            </a:pPr>
            <a:endParaRPr lang="es-MX" sz="1200" dirty="0" smtClean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457200" indent="-419100" algn="just"/>
            <a:endParaRPr lang="es-MX" sz="1400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457200" indent="-419100" algn="just"/>
            <a:r>
              <a:rPr lang="es-MX" sz="1200" dirty="0" smtClean="0">
                <a:solidFill>
                  <a:srgbClr val="002060"/>
                </a:solidFill>
              </a:rPr>
              <a:t>Al </a:t>
            </a:r>
            <a:r>
              <a:rPr lang="es-MX" sz="1200" dirty="0">
                <a:solidFill>
                  <a:srgbClr val="002060"/>
                </a:solidFill>
              </a:rPr>
              <a:t>final muestra los </a:t>
            </a:r>
            <a:r>
              <a:rPr lang="es-MX" sz="1200" b="1" dirty="0" smtClean="0">
                <a:solidFill>
                  <a:srgbClr val="002060"/>
                </a:solidFill>
              </a:rPr>
              <a:t>Datos Anteriores </a:t>
            </a:r>
            <a:r>
              <a:rPr lang="es-MX" sz="1200" dirty="0">
                <a:solidFill>
                  <a:srgbClr val="002060"/>
                </a:solidFill>
              </a:rPr>
              <a:t>a cinco días para la estación </a:t>
            </a:r>
            <a:r>
              <a:rPr lang="es-MX" sz="1200" b="1" dirty="0" smtClean="0">
                <a:solidFill>
                  <a:srgbClr val="002060"/>
                </a:solidFill>
              </a:rPr>
              <a:t>Favorita</a:t>
            </a:r>
            <a:r>
              <a:rPr lang="es-MX" sz="1200" dirty="0">
                <a:solidFill>
                  <a:srgbClr val="002060"/>
                </a:solidFill>
              </a:rPr>
              <a:t>. De izquierda a derecha se muestran temperatura máxima, temperatura mínima, humedad relativa,  precipitación y evapotranspiración.</a:t>
            </a:r>
          </a:p>
          <a:p>
            <a:pPr marL="457200" lvl="0" indent="-419100" algn="just" rtl="0">
              <a:spcBef>
                <a:spcPts val="0"/>
              </a:spcBef>
              <a:buSzPts val="3000"/>
              <a:buChar char="▸"/>
            </a:pPr>
            <a:endParaRPr sz="1400" dirty="0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6" name="Shape 70"/>
          <p:cNvSpPr txBox="1">
            <a:spLocks noGrp="1"/>
          </p:cNvSpPr>
          <p:nvPr>
            <p:ph type="title"/>
          </p:nvPr>
        </p:nvSpPr>
        <p:spPr>
          <a:xfrm>
            <a:off x="224983" y="2050201"/>
            <a:ext cx="1654422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000" dirty="0" smtClean="0"/>
              <a:t>PANTALLA DE INICIO</a:t>
            </a:r>
            <a:endParaRPr lang="en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485" y="146024"/>
            <a:ext cx="2843213" cy="47767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grpSp>
        <p:nvGrpSpPr>
          <p:cNvPr id="16" name="Shape 496"/>
          <p:cNvGrpSpPr/>
          <p:nvPr/>
        </p:nvGrpSpPr>
        <p:grpSpPr>
          <a:xfrm>
            <a:off x="2871934" y="198114"/>
            <a:ext cx="345971" cy="325505"/>
            <a:chOff x="5972700" y="2330200"/>
            <a:chExt cx="411625" cy="387275"/>
          </a:xfrm>
        </p:grpSpPr>
        <p:sp>
          <p:nvSpPr>
            <p:cNvPr id="17" name="Shape 49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49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Shape 509"/>
          <p:cNvSpPr/>
          <p:nvPr/>
        </p:nvSpPr>
        <p:spPr>
          <a:xfrm>
            <a:off x="2448553" y="174074"/>
            <a:ext cx="248746" cy="430924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 idx="4294967295"/>
          </p:nvPr>
        </p:nvSpPr>
        <p:spPr>
          <a:xfrm>
            <a:off x="467033" y="2465663"/>
            <a:ext cx="5063614" cy="156064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4800" dirty="0" smtClean="0"/>
              <a:t>COMPARTA AL INSTANTE</a:t>
            </a:r>
            <a:endParaRPr lang="en" sz="4800" dirty="0"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4294967295"/>
          </p:nvPr>
        </p:nvSpPr>
        <p:spPr>
          <a:xfrm>
            <a:off x="2727563" y="1051840"/>
            <a:ext cx="3248755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s-MX" sz="1600" dirty="0" smtClean="0"/>
              <a:t>Toque </a:t>
            </a:r>
            <a:r>
              <a:rPr lang="es-MX" sz="1600" dirty="0"/>
              <a:t>el </a:t>
            </a:r>
            <a:r>
              <a:rPr lang="es-MX" sz="1600" b="1" dirty="0"/>
              <a:t>botón de compartir </a:t>
            </a:r>
            <a:endParaRPr lang="es-MX" sz="1600" b="1" dirty="0" smtClean="0"/>
          </a:p>
          <a:p>
            <a:pPr algn="just">
              <a:spcBef>
                <a:spcPts val="0"/>
              </a:spcBef>
              <a:buNone/>
            </a:pPr>
            <a:r>
              <a:rPr lang="es-MX" sz="1600" dirty="0" smtClean="0"/>
              <a:t>para mostrar los datos a quien desee por </a:t>
            </a:r>
            <a:r>
              <a:rPr lang="es-MX" sz="1600" dirty="0"/>
              <a:t>distintos medios como </a:t>
            </a:r>
            <a:r>
              <a:rPr lang="es-MX" sz="1600" dirty="0" err="1"/>
              <a:t>Whatsapp</a:t>
            </a:r>
            <a:r>
              <a:rPr lang="es-MX" sz="1600" dirty="0"/>
              <a:t> y </a:t>
            </a:r>
            <a:r>
              <a:rPr lang="es-MX" sz="1600" dirty="0" err="1"/>
              <a:t>Gmail</a:t>
            </a:r>
            <a:r>
              <a:rPr lang="es-MX" sz="1600" dirty="0"/>
              <a:t>. 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" sz="1600"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4</a:t>
            </a:fld>
            <a:endParaRPr lang="en">
              <a:solidFill>
                <a:srgbClr val="0B5394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 rot="6223920">
            <a:off x="1893782" y="654228"/>
            <a:ext cx="317280" cy="30295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95851" y="1378574"/>
            <a:ext cx="250224" cy="23892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" name="Shape 792"/>
          <p:cNvGrpSpPr/>
          <p:nvPr/>
        </p:nvGrpSpPr>
        <p:grpSpPr>
          <a:xfrm>
            <a:off x="695584" y="438414"/>
            <a:ext cx="1079481" cy="1051467"/>
            <a:chOff x="5916675" y="927975"/>
            <a:chExt cx="516350" cy="502950"/>
          </a:xfrm>
        </p:grpSpPr>
        <p:sp>
          <p:nvSpPr>
            <p:cNvPr id="17" name="Shape 79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794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Shape 800"/>
          <p:cNvSpPr/>
          <p:nvPr/>
        </p:nvSpPr>
        <p:spPr>
          <a:xfrm>
            <a:off x="1105145" y="1032876"/>
            <a:ext cx="1000561" cy="565194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59" y="246690"/>
            <a:ext cx="2606040" cy="46329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" name="Oval 1"/>
          <p:cNvSpPr/>
          <p:nvPr/>
        </p:nvSpPr>
        <p:spPr>
          <a:xfrm>
            <a:off x="8303343" y="976376"/>
            <a:ext cx="678426" cy="653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518529" y="1123228"/>
            <a:ext cx="2747944" cy="25534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5" y="132767"/>
            <a:ext cx="2828925" cy="487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304" y="146024"/>
            <a:ext cx="2814638" cy="486354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384753" y="480142"/>
            <a:ext cx="24750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Menú para </a:t>
            </a:r>
            <a:r>
              <a:rPr lang="es-MX" sz="13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cambiar</a:t>
            </a:r>
            <a:r>
              <a:rPr lang="es-MX" sz="13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 los datos de la pantalla de Inicio: de la </a:t>
            </a:r>
            <a:r>
              <a:rPr lang="es-MX" sz="13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estación Favorita </a:t>
            </a:r>
            <a:r>
              <a:rPr lang="es-MX" sz="13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a la </a:t>
            </a:r>
            <a:r>
              <a:rPr lang="es-MX" sz="13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estación mas cercana</a:t>
            </a:r>
            <a:r>
              <a:rPr lang="es-MX" sz="13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es-MX" sz="13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</a:p>
          <a:p>
            <a:pPr algn="just"/>
            <a:r>
              <a:rPr lang="es-MX" sz="1300" b="1" dirty="0" smtClean="0">
                <a:solidFill>
                  <a:schemeClr val="bg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*</a:t>
            </a:r>
            <a:r>
              <a:rPr lang="es-MX" sz="1300" dirty="0" smtClean="0">
                <a:solidFill>
                  <a:schemeClr val="bg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s-MX" sz="1300" dirty="0">
                <a:solidFill>
                  <a:schemeClr val="bg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R</a:t>
            </a:r>
            <a:r>
              <a:rPr lang="es-MX" sz="1300" dirty="0" smtClean="0">
                <a:solidFill>
                  <a:schemeClr val="bg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equiere activar ubicación en el móvil. </a:t>
            </a:r>
            <a:endParaRPr lang="es-MX" sz="1300" dirty="0">
              <a:solidFill>
                <a:schemeClr val="bg2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40536" y="515053"/>
            <a:ext cx="1460551" cy="392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59852" y="561910"/>
            <a:ext cx="1326762" cy="3210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Oval 7"/>
          <p:cNvSpPr/>
          <p:nvPr/>
        </p:nvSpPr>
        <p:spPr>
          <a:xfrm>
            <a:off x="2907507" y="110239"/>
            <a:ext cx="414520" cy="392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812" y="2267272"/>
            <a:ext cx="2224980" cy="14927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300" dirty="0" smtClean="0">
                <a:solidFill>
                  <a:schemeClr val="bg2">
                    <a:lumMod val="75000"/>
                  </a:schemeClr>
                </a:solidFill>
              </a:rPr>
              <a:t>Seleccione</a:t>
            </a:r>
            <a:r>
              <a:rPr lang="es-MX" sz="1300" dirty="0" smtClean="0">
                <a:solidFill>
                  <a:srgbClr val="FFFF00"/>
                </a:solidFill>
              </a:rPr>
              <a:t> </a:t>
            </a:r>
            <a:r>
              <a:rPr lang="es-MX" sz="1300" b="1" dirty="0" smtClean="0">
                <a:solidFill>
                  <a:srgbClr val="FFFF00"/>
                </a:solidFill>
              </a:rPr>
              <a:t>Estación Cercana</a:t>
            </a:r>
            <a:r>
              <a:rPr lang="es-MX" sz="1300" dirty="0" smtClean="0">
                <a:solidFill>
                  <a:srgbClr val="FFFF00"/>
                </a:solidFill>
              </a:rPr>
              <a:t> </a:t>
            </a:r>
            <a:r>
              <a:rPr lang="es-MX" sz="1300" dirty="0" smtClean="0">
                <a:solidFill>
                  <a:schemeClr val="bg2">
                    <a:lumMod val="75000"/>
                  </a:schemeClr>
                </a:solidFill>
              </a:rPr>
              <a:t>para visualizar las mediciones y datos más cercanos a su ubicación: </a:t>
            </a:r>
            <a:r>
              <a:rPr lang="es-MX" sz="1300" b="1" dirty="0" smtClean="0">
                <a:solidFill>
                  <a:srgbClr val="FFFF00"/>
                </a:solidFill>
              </a:rPr>
              <a:t>Condiciones actuales</a:t>
            </a:r>
          </a:p>
          <a:p>
            <a:pPr algn="ctr"/>
            <a:r>
              <a:rPr lang="es-MX" sz="1300" b="1" dirty="0" smtClean="0">
                <a:solidFill>
                  <a:srgbClr val="FFFF00"/>
                </a:solidFill>
              </a:rPr>
              <a:t>Pronóstico y</a:t>
            </a:r>
          </a:p>
          <a:p>
            <a:pPr algn="ctr"/>
            <a:r>
              <a:rPr lang="es-MX" sz="1300" b="1" dirty="0" smtClean="0">
                <a:solidFill>
                  <a:srgbClr val="FFFF00"/>
                </a:solidFill>
              </a:rPr>
              <a:t>Datos anteriores.</a:t>
            </a:r>
            <a:endParaRPr lang="es-MX" sz="1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238310" y="472138"/>
            <a:ext cx="2661045" cy="742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Menu lateral retráctil y de fácil acceso.</a:t>
            </a:r>
            <a:endParaRPr lang="en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28" y="364367"/>
            <a:ext cx="2606993" cy="44340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588"/>
          <a:stretch/>
        </p:blipFill>
        <p:spPr>
          <a:xfrm>
            <a:off x="6075144" y="360457"/>
            <a:ext cx="2650236" cy="4428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Oval 7"/>
          <p:cNvSpPr/>
          <p:nvPr/>
        </p:nvSpPr>
        <p:spPr>
          <a:xfrm>
            <a:off x="383922" y="279020"/>
            <a:ext cx="441987" cy="425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6909" y="626806"/>
            <a:ext cx="2444027" cy="737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642851" y="3107350"/>
            <a:ext cx="5120023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 smtClean="0"/>
              <a:t>SECCIONES DEL MENU</a:t>
            </a:r>
            <a:endParaRPr lang="en" dirty="0"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 smtClean="0"/>
              <a:t>Conozca todas las opciones del menu</a:t>
            </a:r>
            <a:endParaRPr lang="en" dirty="0"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316609" y="1316812"/>
            <a:ext cx="3530374" cy="236301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lang="en" sz="10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" sz="2000" dirty="0" smtClean="0"/>
              <a:t>Al elegir la sección </a:t>
            </a:r>
            <a:r>
              <a:rPr lang="en" sz="2000" b="1" i="1" dirty="0" smtClean="0"/>
              <a:t>Estaciones</a:t>
            </a:r>
            <a:r>
              <a:rPr lang="en" sz="2000" dirty="0" smtClean="0"/>
              <a:t> se despliega la lista de las</a:t>
            </a:r>
            <a:r>
              <a:rPr lang="en" sz="2000" b="1" dirty="0" smtClean="0"/>
              <a:t> estaciones REMAS</a:t>
            </a:r>
            <a:r>
              <a:rPr lang="en" sz="2000" dirty="0" smtClean="0"/>
              <a:t> y debajo del nombre de cada una el municipio donde se ubica.</a:t>
            </a:r>
            <a:endParaRPr lang="en" sz="2000" dirty="0"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5335" y="452935"/>
            <a:ext cx="2089644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200" dirty="0" smtClean="0"/>
              <a:t>Sección </a:t>
            </a:r>
            <a:r>
              <a:rPr lang="en" sz="2200" dirty="0" smtClean="0">
                <a:solidFill>
                  <a:srgbClr val="FFFF00"/>
                </a:solidFill>
              </a:rPr>
              <a:t>ESTACIONES</a:t>
            </a:r>
            <a:endParaRPr lang="en" sz="2200" dirty="0">
              <a:solidFill>
                <a:srgbClr val="FFFF00"/>
              </a:solidFill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1744" b="14701"/>
          <a:stretch/>
        </p:blipFill>
        <p:spPr>
          <a:xfrm>
            <a:off x="190384" y="1466512"/>
            <a:ext cx="1705638" cy="34367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873" y="146024"/>
            <a:ext cx="2784348" cy="47045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340733" y="146024"/>
            <a:ext cx="5505180" cy="6622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MX" sz="1500" dirty="0" smtClean="0"/>
              <a:t>Puedo </a:t>
            </a:r>
            <a:r>
              <a:rPr lang="es-MX" sz="1500" b="1" dirty="0" smtClean="0"/>
              <a:t>cambiar</a:t>
            </a:r>
            <a:r>
              <a:rPr lang="es-MX" sz="1500" dirty="0" smtClean="0"/>
              <a:t> mi </a:t>
            </a:r>
            <a:r>
              <a:rPr lang="es-MX" sz="1500" b="1" dirty="0" smtClean="0"/>
              <a:t>estación Favorita </a:t>
            </a:r>
            <a:r>
              <a:rPr lang="es-MX" sz="1500" dirty="0" smtClean="0"/>
              <a:t>al presionar el botón de corazón (se iluminará en rojo).</a:t>
            </a:r>
            <a:endParaRPr lang="es-MX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Shape 122"/>
          <p:cNvSpPr txBox="1">
            <a:spLocks/>
          </p:cNvSpPr>
          <p:nvPr/>
        </p:nvSpPr>
        <p:spPr>
          <a:xfrm>
            <a:off x="109075" y="1854032"/>
            <a:ext cx="1911454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/>
              <a:t>Sección </a:t>
            </a:r>
            <a:r>
              <a:rPr lang="en" sz="2000" dirty="0" smtClean="0">
                <a:solidFill>
                  <a:srgbClr val="FFFF00"/>
                </a:solidFill>
              </a:rPr>
              <a:t>ESTACIONES</a:t>
            </a:r>
            <a:endParaRPr lang="en" sz="20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734" y="970124"/>
            <a:ext cx="2292382" cy="39755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10" y="970124"/>
            <a:ext cx="2308003" cy="39755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258501" y="3120019"/>
            <a:ext cx="2868157" cy="11695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Al seleccionar una estación de la lista, me muestra los datos actuales, los pronósticos y datos anteriores (igual que en la pantalla de inicio).</a:t>
            </a:r>
            <a:endParaRPr lang="es-MX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31274" y="907218"/>
            <a:ext cx="414520" cy="392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21967" y="907217"/>
            <a:ext cx="414520" cy="392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043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1007</Words>
  <Application>Microsoft Office PowerPoint</Application>
  <PresentationFormat>On-screen Show (16:9)</PresentationFormat>
  <Paragraphs>144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Montserrat</vt:lpstr>
      <vt:lpstr>Arial Unicode MS</vt:lpstr>
      <vt:lpstr>Calisto MT</vt:lpstr>
      <vt:lpstr>Arial</vt:lpstr>
      <vt:lpstr>Wingdings 2</vt:lpstr>
      <vt:lpstr>Roboto</vt:lpstr>
      <vt:lpstr>Berlin Sans FB</vt:lpstr>
      <vt:lpstr>Aemelia template</vt:lpstr>
      <vt:lpstr>Aplicativo móvil</vt:lpstr>
      <vt:lpstr>PANTALLA DE INICIO</vt:lpstr>
      <vt:lpstr>PANTALLA DE INICIO</vt:lpstr>
      <vt:lpstr>COMPARTA AL INSTANTE</vt:lpstr>
      <vt:lpstr>PowerPoint Presentation</vt:lpstr>
      <vt:lpstr>PowerPoint Presentation</vt:lpstr>
      <vt:lpstr>SECCIONES DEL MENU</vt:lpstr>
      <vt:lpstr>Sección ESTACIONES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Sección     Zonas         agrícolas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Aplicativo móvil</dc:title>
  <dc:creator>Susana</dc:creator>
  <cp:lastModifiedBy>Susana</cp:lastModifiedBy>
  <cp:revision>48</cp:revision>
  <dcterms:modified xsi:type="dcterms:W3CDTF">2017-12-23T00:40:48Z</dcterms:modified>
</cp:coreProperties>
</file>