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50" r:id="rId2"/>
  </p:sldMasterIdLst>
  <p:notesMasterIdLst>
    <p:notesMasterId r:id="rId38"/>
  </p:notesMasterIdLst>
  <p:sldIdLst>
    <p:sldId id="266" r:id="rId3"/>
    <p:sldId id="421" r:id="rId4"/>
    <p:sldId id="393" r:id="rId5"/>
    <p:sldId id="372" r:id="rId6"/>
    <p:sldId id="374" r:id="rId7"/>
    <p:sldId id="403" r:id="rId8"/>
    <p:sldId id="405" r:id="rId9"/>
    <p:sldId id="406" r:id="rId10"/>
    <p:sldId id="408" r:id="rId11"/>
    <p:sldId id="409" r:id="rId12"/>
    <p:sldId id="410" r:id="rId13"/>
    <p:sldId id="411" r:id="rId14"/>
    <p:sldId id="412" r:id="rId15"/>
    <p:sldId id="413" r:id="rId16"/>
    <p:sldId id="414" r:id="rId17"/>
    <p:sldId id="415" r:id="rId18"/>
    <p:sldId id="376" r:id="rId19"/>
    <p:sldId id="378" r:id="rId20"/>
    <p:sldId id="416" r:id="rId21"/>
    <p:sldId id="423" r:id="rId22"/>
    <p:sldId id="42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391" r:id="rId33"/>
    <p:sldId id="395" r:id="rId34"/>
    <p:sldId id="394" r:id="rId35"/>
    <p:sldId id="351" r:id="rId36"/>
    <p:sldId id="399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" initials="A" lastIdx="1" clrIdx="0">
    <p:extLst>
      <p:ext uri="{19B8F6BF-5375-455C-9EA6-DF929625EA0E}">
        <p15:presenceInfo xmlns:p15="http://schemas.microsoft.com/office/powerpoint/2012/main" userId="Ale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9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E60EA-1C19-43FC-9D1A-DD8ABA0B97CE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43A0D-B4B5-49F6-B02A-97E6E9E93C3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811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6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3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512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751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2999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13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9847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0772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4437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0667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4344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4940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18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556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0454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0357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414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8220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326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4618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9852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2838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2087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998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340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6781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8535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6741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785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74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22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82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344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9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2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0252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EF39-2905-4ADE-AEA0-BA11970BFADD}" type="datetimeFigureOut">
              <a:rPr lang="es-MX" smtClean="0"/>
              <a:t>23/07/2016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8FAA09-18D3-4200-B6E7-22A701474A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3748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7347283" y="1118681"/>
            <a:ext cx="1461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CESAVESON</a:t>
            </a:r>
            <a:endParaRPr lang="es-MX" sz="1600" b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36133" y="3057875"/>
            <a:ext cx="2198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SIAFESON</a:t>
            </a:r>
            <a:endParaRPr lang="es-MX" sz="2800" b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8" y="4261506"/>
            <a:ext cx="3590429" cy="15786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506" y="50199"/>
            <a:ext cx="856875" cy="9840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12" y="1146514"/>
            <a:ext cx="1497651" cy="188026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88544" y="1746924"/>
            <a:ext cx="4135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Sistema de Alerta Fitosanitaria del Estado de Sonora</a:t>
            </a:r>
            <a:endParaRPr lang="es-MX" sz="28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688544" y="4358335"/>
            <a:ext cx="4135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Red de Estaciones Meteorológicas Automáticas de Sonora</a:t>
            </a:r>
            <a:endParaRPr lang="es-MX" sz="28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8469518" y="6407911"/>
            <a:ext cx="5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MR</a:t>
            </a:r>
            <a:endParaRPr lang="es-MX" dirty="0"/>
          </a:p>
        </p:txBody>
      </p:sp>
      <p:sp>
        <p:nvSpPr>
          <p:cNvPr id="7" name="Elipse 6"/>
          <p:cNvSpPr/>
          <p:nvPr/>
        </p:nvSpPr>
        <p:spPr>
          <a:xfrm>
            <a:off x="8469519" y="6407911"/>
            <a:ext cx="481970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85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05" y="445444"/>
            <a:ext cx="8226362" cy="621849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01809" y="794539"/>
            <a:ext cx="3457575" cy="577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050" dirty="0"/>
              <a:t>Práctica consulta de las condiciones meteorológicas de la última hora o del día, todo </a:t>
            </a:r>
            <a:r>
              <a:rPr lang="es-MX" sz="1050" dirty="0" smtClean="0"/>
              <a:t>sobre mapas.</a:t>
            </a:r>
            <a:endParaRPr lang="es-MX" sz="1050" dirty="0"/>
          </a:p>
        </p:txBody>
      </p:sp>
      <p:sp>
        <p:nvSpPr>
          <p:cNvPr id="8" name="CuadroTexto 7"/>
          <p:cNvSpPr txBox="1"/>
          <p:nvPr/>
        </p:nvSpPr>
        <p:spPr>
          <a:xfrm>
            <a:off x="6071892" y="1696587"/>
            <a:ext cx="1664493" cy="18928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975" b="1" dirty="0"/>
              <a:t>Podemos consultar: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975" dirty="0"/>
              <a:t>Temperatura promedio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975" dirty="0"/>
              <a:t>Temperatura máxima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975" dirty="0"/>
              <a:t>Temperatura mínima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975" dirty="0"/>
              <a:t>Precipitación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975" dirty="0"/>
              <a:t>Humedad relativa 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975" dirty="0" smtClean="0"/>
              <a:t>Heladas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975" dirty="0" smtClean="0"/>
              <a:t>Velocidad de viento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975" dirty="0" smtClean="0"/>
              <a:t>Ráfaga de viento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975" dirty="0" smtClean="0"/>
              <a:t>Evapotranspiración</a:t>
            </a:r>
            <a:endParaRPr lang="es-MX" sz="975" dirty="0"/>
          </a:p>
        </p:txBody>
      </p:sp>
      <p:sp>
        <p:nvSpPr>
          <p:cNvPr id="10" name="Rectángulo 9"/>
          <p:cNvSpPr/>
          <p:nvPr/>
        </p:nvSpPr>
        <p:spPr>
          <a:xfrm>
            <a:off x="7230487" y="931916"/>
            <a:ext cx="1241357" cy="3272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5963525" y="1605037"/>
            <a:ext cx="3518" cy="4576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62" y="3589413"/>
            <a:ext cx="2094357" cy="28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13860" y="215558"/>
            <a:ext cx="7202407" cy="4784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600" noProof="1" smtClean="0"/>
              <a:t>Boletines meteorológicos</a:t>
            </a:r>
            <a:endParaRPr lang="es-ES" sz="1600" noProof="1"/>
          </a:p>
        </p:txBody>
      </p:sp>
      <p:sp>
        <p:nvSpPr>
          <p:cNvPr id="8" name="CuadroTexto 7"/>
          <p:cNvSpPr txBox="1"/>
          <p:nvPr/>
        </p:nvSpPr>
        <p:spPr>
          <a:xfrm>
            <a:off x="3399365" y="1106621"/>
            <a:ext cx="225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Tablas de temperatura, viento y lluvia.</a:t>
            </a:r>
            <a:endParaRPr lang="es-MX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94769" y="1229300"/>
            <a:ext cx="269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Condiciones meteorológicas</a:t>
            </a:r>
            <a:endParaRPr lang="es-MX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489982" y="1171508"/>
            <a:ext cx="2064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Mapas interpolados</a:t>
            </a:r>
            <a:endParaRPr lang="es-MX" sz="1400" dirty="0"/>
          </a:p>
        </p:txBody>
      </p:sp>
      <p:sp>
        <p:nvSpPr>
          <p:cNvPr id="11" name="Rectángulo 10"/>
          <p:cNvSpPr/>
          <p:nvPr/>
        </p:nvSpPr>
        <p:spPr>
          <a:xfrm>
            <a:off x="6489982" y="5484068"/>
            <a:ext cx="9204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500" dirty="0"/>
              <a:t>y más…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3" y="1655263"/>
            <a:ext cx="2971800" cy="4295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77" y="1655263"/>
            <a:ext cx="2991707" cy="43125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28" y="1655263"/>
            <a:ext cx="2990088" cy="429577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13860" y="6102755"/>
            <a:ext cx="2064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Y más.</a:t>
            </a:r>
            <a:endParaRPr lang="es-MX" sz="1600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3093800" y="6150106"/>
            <a:ext cx="2960184" cy="39681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600" noProof="1" smtClean="0">
                <a:solidFill>
                  <a:schemeClr val="bg2">
                    <a:lumMod val="50000"/>
                  </a:schemeClr>
                </a:solidFill>
              </a:rPr>
              <a:t>¿Usted ya recibe el boletín?</a:t>
            </a:r>
            <a:endParaRPr lang="es-ES" sz="16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66" y="193702"/>
            <a:ext cx="7888986" cy="6451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5" name="CuadroTexto 4"/>
          <p:cNvSpPr txBox="1"/>
          <p:nvPr/>
        </p:nvSpPr>
        <p:spPr>
          <a:xfrm>
            <a:off x="196367" y="905006"/>
            <a:ext cx="3860478" cy="10926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300" dirty="0"/>
              <a:t>Reporte de datos diarios de los últimos 30 días para las variables de temperatura máxima, temperatura mínima y precipitación. </a:t>
            </a:r>
          </a:p>
          <a:p>
            <a:pPr algn="just"/>
            <a:endParaRPr lang="es-MX" sz="1300" dirty="0"/>
          </a:p>
          <a:p>
            <a:pPr algn="just"/>
            <a:r>
              <a:rPr lang="es-MX" sz="1300" dirty="0" smtClean="0"/>
              <a:t>Opción de </a:t>
            </a:r>
            <a:r>
              <a:rPr lang="es-MX" sz="1300" dirty="0"/>
              <a:t>descargar a Excel con un clic.</a:t>
            </a:r>
          </a:p>
        </p:txBody>
      </p:sp>
    </p:spTree>
    <p:extLst>
      <p:ext uri="{BB962C8B-B14F-4D97-AF65-F5344CB8AC3E}">
        <p14:creationId xmlns:p14="http://schemas.microsoft.com/office/powerpoint/2010/main" val="19431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205545" y="447478"/>
            <a:ext cx="1683172" cy="9332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800" noProof="1"/>
              <a:t>Horas frío:</a:t>
            </a:r>
          </a:p>
          <a:p>
            <a:pPr algn="just"/>
            <a:r>
              <a:rPr lang="es-ES" sz="1800" noProof="1"/>
              <a:t>Acumuladas y efectivas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4350"/>
          <a:stretch/>
        </p:blipFill>
        <p:spPr>
          <a:xfrm>
            <a:off x="1941725" y="313504"/>
            <a:ext cx="6983921" cy="627998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127" b="5996"/>
          <a:stretch/>
        </p:blipFill>
        <p:spPr>
          <a:xfrm>
            <a:off x="236494" y="3381331"/>
            <a:ext cx="2913923" cy="301924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407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11" y="148983"/>
            <a:ext cx="8399526" cy="654300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" name="Título 1"/>
          <p:cNvSpPr txBox="1">
            <a:spLocks/>
          </p:cNvSpPr>
          <p:nvPr/>
        </p:nvSpPr>
        <p:spPr>
          <a:xfrm>
            <a:off x="177389" y="755375"/>
            <a:ext cx="1876698" cy="9409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noProof="1">
                <a:solidFill>
                  <a:schemeClr val="bg2">
                    <a:lumMod val="50000"/>
                  </a:schemeClr>
                </a:solidFill>
              </a:rPr>
              <a:t>Consulta de </a:t>
            </a:r>
          </a:p>
          <a:p>
            <a:pPr algn="ctr"/>
            <a:r>
              <a:rPr lang="es-ES" sz="1600" noProof="1">
                <a:solidFill>
                  <a:schemeClr val="bg2">
                    <a:lumMod val="50000"/>
                  </a:schemeClr>
                </a:solidFill>
              </a:rPr>
              <a:t>unidades calor </a:t>
            </a:r>
          </a:p>
          <a:p>
            <a:pPr algn="ctr"/>
            <a:r>
              <a:rPr lang="es-ES" sz="1600" noProof="1">
                <a:solidFill>
                  <a:schemeClr val="bg2">
                    <a:lumMod val="50000"/>
                  </a:schemeClr>
                </a:solidFill>
              </a:rPr>
              <a:t>por estación</a:t>
            </a:r>
          </a:p>
        </p:txBody>
      </p:sp>
    </p:spTree>
    <p:extLst>
      <p:ext uri="{BB962C8B-B14F-4D97-AF65-F5344CB8AC3E}">
        <p14:creationId xmlns:p14="http://schemas.microsoft.com/office/powerpoint/2010/main" val="10513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2" y="1417516"/>
            <a:ext cx="8460200" cy="51126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2" name="Rectángulo 11"/>
          <p:cNvSpPr/>
          <p:nvPr/>
        </p:nvSpPr>
        <p:spPr>
          <a:xfrm>
            <a:off x="5830578" y="1657022"/>
            <a:ext cx="1589125" cy="3285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780"/>
          <a:stretch/>
        </p:blipFill>
        <p:spPr>
          <a:xfrm>
            <a:off x="390299" y="350624"/>
            <a:ext cx="8468241" cy="95354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3" name="Rectángulo 12"/>
          <p:cNvSpPr/>
          <p:nvPr/>
        </p:nvSpPr>
        <p:spPr>
          <a:xfrm>
            <a:off x="6087291" y="551118"/>
            <a:ext cx="875212" cy="3285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4" name="CuadroTexto 13"/>
          <p:cNvSpPr txBox="1"/>
          <p:nvPr/>
        </p:nvSpPr>
        <p:spPr>
          <a:xfrm>
            <a:off x="2687782" y="1904418"/>
            <a:ext cx="253525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</a:rPr>
              <a:t>Datos diarios y mensuales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15" name="Flecha derecha 14"/>
          <p:cNvSpPr/>
          <p:nvPr/>
        </p:nvSpPr>
        <p:spPr>
          <a:xfrm rot="20712383">
            <a:off x="5337199" y="1848998"/>
            <a:ext cx="406927" cy="277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37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39" y="82390"/>
            <a:ext cx="8389144" cy="66865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75749" y="4434273"/>
            <a:ext cx="2766866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/>
              <a:t>Se muestra la capa de condiciones meteorológicas y las estaciones </a:t>
            </a:r>
            <a:r>
              <a:rPr lang="es-MX" sz="1400" dirty="0" smtClean="0"/>
              <a:t>con registro </a:t>
            </a:r>
            <a:r>
              <a:rPr lang="es-MX" sz="1400" dirty="0"/>
              <a:t>precipitación.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91" y="3733588"/>
            <a:ext cx="1939957" cy="277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8" y="1435600"/>
            <a:ext cx="9087803" cy="51034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6" name="CuadroTexto 5"/>
          <p:cNvSpPr txBox="1"/>
          <p:nvPr/>
        </p:nvSpPr>
        <p:spPr>
          <a:xfrm>
            <a:off x="3541691" y="246019"/>
            <a:ext cx="5357611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schemeClr val="bg1"/>
                </a:solidFill>
              </a:rPr>
              <a:t>El apartado de Contingencia fue creado para las zonas agrícolas de Caborca como un apoyo </a:t>
            </a:r>
            <a:r>
              <a:rPr lang="es-MX" sz="1400" dirty="0" smtClean="0">
                <a:solidFill>
                  <a:schemeClr val="bg1"/>
                </a:solidFill>
              </a:rPr>
              <a:t>para la toma de decisión de las horas </a:t>
            </a:r>
            <a:r>
              <a:rPr lang="es-MX" sz="1400" dirty="0">
                <a:solidFill>
                  <a:schemeClr val="bg1"/>
                </a:solidFill>
              </a:rPr>
              <a:t>de las </a:t>
            </a:r>
            <a:r>
              <a:rPr lang="es-MX" sz="1400" dirty="0" smtClean="0">
                <a:solidFill>
                  <a:schemeClr val="bg1"/>
                </a:solidFill>
              </a:rPr>
              <a:t>quemas.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38069" y="2447515"/>
            <a:ext cx="228258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350" dirty="0"/>
              <a:t>La ubicación de las estaciones se muestra con sus nombres y los símbolos REMAS</a:t>
            </a:r>
            <a:r>
              <a:rPr lang="es-MX" sz="1350" dirty="0" smtClean="0"/>
              <a:t>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38069" y="323293"/>
            <a:ext cx="305027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b="1" dirty="0"/>
              <a:t>A</a:t>
            </a:r>
            <a:r>
              <a:rPr lang="es-MX" sz="1600" b="1" dirty="0" smtClean="0"/>
              <a:t>partado </a:t>
            </a:r>
            <a:r>
              <a:rPr lang="es-MX" sz="1600" b="1" dirty="0"/>
              <a:t>de Contingencia </a:t>
            </a:r>
            <a:r>
              <a:rPr lang="es-MX" sz="1600" b="1" dirty="0" smtClean="0"/>
              <a:t>en la sección Productos.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26911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69" y="731918"/>
            <a:ext cx="7448074" cy="600551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9" name="CuadroTexto 8"/>
          <p:cNvSpPr txBox="1"/>
          <p:nvPr/>
        </p:nvSpPr>
        <p:spPr>
          <a:xfrm>
            <a:off x="1458469" y="119828"/>
            <a:ext cx="744807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/>
              <a:t>Al dar clic sobre alguna estación se desplegará una tabla que muestra la dirección de los vientos por hora para cada día</a:t>
            </a:r>
            <a:r>
              <a:rPr lang="es-MX" sz="1400" dirty="0" smtClean="0"/>
              <a:t>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11944" y="2689886"/>
            <a:ext cx="264882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/>
              <a:t>Las casillas en color señalan las direcciones de viento que van hacia </a:t>
            </a:r>
            <a:r>
              <a:rPr lang="es-MX" sz="1200" dirty="0" smtClean="0"/>
              <a:t>Caborca.</a:t>
            </a:r>
            <a:endParaRPr lang="es-MX" sz="12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315548" y="5548343"/>
            <a:ext cx="2088767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</a:rPr>
              <a:t>Al posicionar el cursor sobre alguno de los círculos de las casillas se mostrará la dirección y la velocidad del viento.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1944" y="218789"/>
            <a:ext cx="1107405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b="1" dirty="0"/>
              <a:t>A</a:t>
            </a:r>
            <a:r>
              <a:rPr lang="es-MX" sz="1100" b="1" dirty="0" smtClean="0"/>
              <a:t>partado </a:t>
            </a:r>
            <a:r>
              <a:rPr lang="es-MX" sz="1100" b="1" dirty="0"/>
              <a:t>de Contingencia </a:t>
            </a:r>
          </a:p>
        </p:txBody>
      </p:sp>
    </p:spTree>
    <p:extLst>
      <p:ext uri="{BB962C8B-B14F-4D97-AF65-F5344CB8AC3E}">
        <p14:creationId xmlns:p14="http://schemas.microsoft.com/office/powerpoint/2010/main" val="25468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21" y="811063"/>
            <a:ext cx="7645337" cy="595417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54812" y="5357811"/>
            <a:ext cx="3498573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350" dirty="0"/>
              <a:t>Mapas diarios de precipitación, temperatura </a:t>
            </a:r>
            <a:r>
              <a:rPr lang="es-MX" sz="1350" dirty="0" smtClean="0"/>
              <a:t>máxima, </a:t>
            </a:r>
            <a:r>
              <a:rPr lang="es-MX" sz="1350" dirty="0"/>
              <a:t>temperatura </a:t>
            </a:r>
            <a:r>
              <a:rPr lang="es-MX" sz="1350" dirty="0" smtClean="0"/>
              <a:t>mínima, evapotranspiración, velocidad de viento y pronóstico. </a:t>
            </a:r>
            <a:endParaRPr lang="es-MX" sz="135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15" r="852"/>
          <a:stretch/>
        </p:blipFill>
        <p:spPr>
          <a:xfrm>
            <a:off x="172278" y="90700"/>
            <a:ext cx="8746435" cy="6307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165" y="618504"/>
            <a:ext cx="1517428" cy="27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3 Grupo"/>
          <p:cNvGrpSpPr/>
          <p:nvPr/>
        </p:nvGrpSpPr>
        <p:grpSpPr>
          <a:xfrm>
            <a:off x="2639493" y="1072180"/>
            <a:ext cx="6168571" cy="5655809"/>
            <a:chOff x="1654629" y="534534"/>
            <a:chExt cx="6168571" cy="5655809"/>
          </a:xfrm>
        </p:grpSpPr>
        <p:pic>
          <p:nvPicPr>
            <p:cNvPr id="5" name="Picture 2" descr="http://i.imgur.com/h41dCl5.png"/>
            <p:cNvPicPr>
              <a:picLocks noChangeAspect="1" noChangeArrowheads="1"/>
            </p:cNvPicPr>
            <p:nvPr/>
          </p:nvPicPr>
          <p:blipFill>
            <a:blip r:embed="rId2" cstate="print"/>
            <a:srcRect l="2948" r="2725"/>
            <a:stretch>
              <a:fillRect/>
            </a:stretch>
          </p:blipFill>
          <p:spPr bwMode="auto">
            <a:xfrm>
              <a:off x="1654629" y="534534"/>
              <a:ext cx="6168571" cy="565580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6" name="35 CuadroTexto"/>
            <p:cNvSpPr txBox="1"/>
            <p:nvPr/>
          </p:nvSpPr>
          <p:spPr>
            <a:xfrm>
              <a:off x="1843314" y="624112"/>
              <a:ext cx="682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SLRC</a:t>
              </a:r>
              <a:endParaRPr lang="es-MX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36 CuadroTexto"/>
            <p:cNvSpPr txBox="1"/>
            <p:nvPr/>
          </p:nvSpPr>
          <p:spPr>
            <a:xfrm>
              <a:off x="3759208" y="1815767"/>
              <a:ext cx="1095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Caborca</a:t>
              </a:r>
            </a:p>
          </p:txBody>
        </p:sp>
        <p:sp>
          <p:nvSpPr>
            <p:cNvPr id="8" name="37 CuadroTexto"/>
            <p:cNvSpPr txBox="1"/>
            <p:nvPr/>
          </p:nvSpPr>
          <p:spPr>
            <a:xfrm>
              <a:off x="2931887" y="1074051"/>
              <a:ext cx="1095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Sonoyta</a:t>
              </a:r>
            </a:p>
          </p:txBody>
        </p:sp>
        <p:sp>
          <p:nvSpPr>
            <p:cNvPr id="9" name="38 CuadroTexto"/>
            <p:cNvSpPr txBox="1"/>
            <p:nvPr/>
          </p:nvSpPr>
          <p:spPr>
            <a:xfrm>
              <a:off x="4441375" y="2380334"/>
              <a:ext cx="1277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Magdalena</a:t>
              </a:r>
            </a:p>
          </p:txBody>
        </p:sp>
        <p:sp>
          <p:nvSpPr>
            <p:cNvPr id="10" name="39 CuadroTexto"/>
            <p:cNvSpPr txBox="1"/>
            <p:nvPr/>
          </p:nvSpPr>
          <p:spPr>
            <a:xfrm>
              <a:off x="3556003" y="3759191"/>
              <a:ext cx="1378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Costa de Hermosillo</a:t>
              </a:r>
            </a:p>
          </p:txBody>
        </p:sp>
        <p:sp>
          <p:nvSpPr>
            <p:cNvPr id="11" name="40 CuadroTexto"/>
            <p:cNvSpPr txBox="1"/>
            <p:nvPr/>
          </p:nvSpPr>
          <p:spPr>
            <a:xfrm>
              <a:off x="4855030" y="3098789"/>
              <a:ext cx="1124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Pesqueira</a:t>
              </a:r>
            </a:p>
          </p:txBody>
        </p:sp>
        <p:sp>
          <p:nvSpPr>
            <p:cNvPr id="12" name="41 CuadroTexto"/>
            <p:cNvSpPr txBox="1"/>
            <p:nvPr/>
          </p:nvSpPr>
          <p:spPr>
            <a:xfrm>
              <a:off x="5725891" y="4303476"/>
              <a:ext cx="1110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Guaymas</a:t>
              </a:r>
            </a:p>
          </p:txBody>
        </p:sp>
        <p:sp>
          <p:nvSpPr>
            <p:cNvPr id="13" name="42 CuadroTexto"/>
            <p:cNvSpPr txBox="1"/>
            <p:nvPr/>
          </p:nvSpPr>
          <p:spPr>
            <a:xfrm>
              <a:off x="4572004" y="4833248"/>
              <a:ext cx="14804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C. Yaquis</a:t>
              </a:r>
            </a:p>
          </p:txBody>
        </p:sp>
        <p:sp>
          <p:nvSpPr>
            <p:cNvPr id="14" name="43 CuadroTexto"/>
            <p:cNvSpPr txBox="1"/>
            <p:nvPr/>
          </p:nvSpPr>
          <p:spPr>
            <a:xfrm>
              <a:off x="4201891" y="5188848"/>
              <a:ext cx="1879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Valle del Yaqui</a:t>
              </a:r>
            </a:p>
          </p:txBody>
        </p:sp>
        <p:sp>
          <p:nvSpPr>
            <p:cNvPr id="15" name="44 CuadroTexto"/>
            <p:cNvSpPr txBox="1"/>
            <p:nvPr/>
          </p:nvSpPr>
          <p:spPr>
            <a:xfrm>
              <a:off x="4905835" y="5558963"/>
              <a:ext cx="16691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Valle del Mayo</a:t>
              </a:r>
            </a:p>
          </p:txBody>
        </p:sp>
        <p:sp>
          <p:nvSpPr>
            <p:cNvPr id="16" name="45 CuadroTexto"/>
            <p:cNvSpPr txBox="1"/>
            <p:nvPr/>
          </p:nvSpPr>
          <p:spPr>
            <a:xfrm>
              <a:off x="5544460" y="5821011"/>
              <a:ext cx="15094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Fuerte Mayo</a:t>
              </a:r>
            </a:p>
          </p:txBody>
        </p:sp>
        <p:sp>
          <p:nvSpPr>
            <p:cNvPr id="17" name="46 CuadroTexto"/>
            <p:cNvSpPr txBox="1"/>
            <p:nvPr/>
          </p:nvSpPr>
          <p:spPr>
            <a:xfrm>
              <a:off x="6342745" y="2569018"/>
              <a:ext cx="11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Zonas Serranas</a:t>
              </a:r>
            </a:p>
          </p:txBody>
        </p:sp>
      </p:grpSp>
      <p:sp>
        <p:nvSpPr>
          <p:cNvPr id="18" name="47 Rectángulo"/>
          <p:cNvSpPr/>
          <p:nvPr/>
        </p:nvSpPr>
        <p:spPr>
          <a:xfrm>
            <a:off x="397313" y="3106664"/>
            <a:ext cx="3635553" cy="10310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s-MX" sz="1400" b="1" dirty="0" smtClean="0">
                <a:solidFill>
                  <a:schemeClr val="tx1"/>
                </a:solidFill>
              </a:rPr>
              <a:t>1.-Zonas Agrícolas de Riego y Temporal</a:t>
            </a:r>
          </a:p>
          <a:p>
            <a:pPr algn="just">
              <a:spcAft>
                <a:spcPts val="600"/>
              </a:spcAft>
              <a:defRPr/>
            </a:pPr>
            <a:r>
              <a:rPr lang="es-MX" sz="1400" b="1" dirty="0">
                <a:solidFill>
                  <a:schemeClr val="tx1"/>
                </a:solidFill>
              </a:rPr>
              <a:t>2</a:t>
            </a:r>
            <a:r>
              <a:rPr lang="es-MX" sz="1400" b="1" dirty="0" smtClean="0">
                <a:solidFill>
                  <a:schemeClr val="tx1"/>
                </a:solidFill>
              </a:rPr>
              <a:t>.-Eventos Meteorológicos (heladas, ondas de calor, tormentas </a:t>
            </a:r>
            <a:r>
              <a:rPr lang="es-MX" sz="1400" b="1" dirty="0" err="1">
                <a:solidFill>
                  <a:schemeClr val="tx1"/>
                </a:solidFill>
              </a:rPr>
              <a:t>c</a:t>
            </a:r>
            <a:r>
              <a:rPr lang="es-MX" sz="1400" b="1" dirty="0" err="1" smtClean="0">
                <a:solidFill>
                  <a:schemeClr val="tx1"/>
                </a:solidFill>
              </a:rPr>
              <a:t>onvectivas</a:t>
            </a:r>
            <a:r>
              <a:rPr lang="es-MX" sz="1400" b="1" dirty="0" smtClean="0">
                <a:solidFill>
                  <a:schemeClr val="tx1"/>
                </a:solidFill>
              </a:rPr>
              <a:t>, huracanes, entre otros).</a:t>
            </a:r>
          </a:p>
        </p:txBody>
      </p:sp>
      <p:sp>
        <p:nvSpPr>
          <p:cNvPr id="20" name="48 Rectángulo"/>
          <p:cNvSpPr/>
          <p:nvPr/>
        </p:nvSpPr>
        <p:spPr>
          <a:xfrm>
            <a:off x="380975" y="315974"/>
            <a:ext cx="73497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s-MX" sz="1500" b="1" dirty="0" smtClean="0"/>
              <a:t>“Cualquier sector informado responderá mejor ante una eventualidad que aquél que sólo responde a la emergencia”</a:t>
            </a:r>
          </a:p>
        </p:txBody>
      </p:sp>
    </p:spTree>
    <p:extLst>
      <p:ext uri="{BB962C8B-B14F-4D97-AF65-F5344CB8AC3E}">
        <p14:creationId xmlns:p14="http://schemas.microsoft.com/office/powerpoint/2010/main" val="25048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3" y="502418"/>
            <a:ext cx="9061133" cy="6054090"/>
          </a:xfrm>
          <a:prstGeom prst="rect">
            <a:avLst/>
          </a:prstGeom>
        </p:spPr>
      </p:pic>
      <p:sp>
        <p:nvSpPr>
          <p:cNvPr id="7" name="Rectángulo 12"/>
          <p:cNvSpPr/>
          <p:nvPr/>
        </p:nvSpPr>
        <p:spPr>
          <a:xfrm>
            <a:off x="6237776" y="523516"/>
            <a:ext cx="875212" cy="3285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1743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6189"/>
          <a:stretch/>
        </p:blipFill>
        <p:spPr>
          <a:xfrm>
            <a:off x="160768" y="193750"/>
            <a:ext cx="8781138" cy="6527102"/>
          </a:xfrm>
          <a:prstGeom prst="rect">
            <a:avLst/>
          </a:prstGeom>
        </p:spPr>
      </p:pic>
      <p:sp>
        <p:nvSpPr>
          <p:cNvPr id="6" name="Rectángulo 12"/>
          <p:cNvSpPr/>
          <p:nvPr/>
        </p:nvSpPr>
        <p:spPr>
          <a:xfrm>
            <a:off x="160768" y="3346101"/>
            <a:ext cx="1426872" cy="2553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7" name="Rectángulo 12"/>
          <p:cNvSpPr/>
          <p:nvPr/>
        </p:nvSpPr>
        <p:spPr>
          <a:xfrm>
            <a:off x="5353520" y="3728939"/>
            <a:ext cx="605152" cy="4712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8" name="Rectángulo 12"/>
          <p:cNvSpPr/>
          <p:nvPr/>
        </p:nvSpPr>
        <p:spPr>
          <a:xfrm>
            <a:off x="190912" y="4668363"/>
            <a:ext cx="1668032" cy="17525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25067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25897" y="1868580"/>
            <a:ext cx="4125584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2100" dirty="0" smtClean="0"/>
              <a:t>Contamos con</a:t>
            </a:r>
            <a:r>
              <a:rPr lang="es-MX" sz="2100" dirty="0"/>
              <a:t> </a:t>
            </a:r>
            <a:r>
              <a:rPr lang="es-MX" sz="2100" dirty="0" smtClean="0"/>
              <a:t>aplicación móvil REMAS.</a:t>
            </a:r>
          </a:p>
        </p:txBody>
      </p:sp>
      <p:sp>
        <p:nvSpPr>
          <p:cNvPr id="6" name="Estrella de 5 puntas 5"/>
          <p:cNvSpPr/>
          <p:nvPr/>
        </p:nvSpPr>
        <p:spPr>
          <a:xfrm rot="19252782">
            <a:off x="103274" y="1136117"/>
            <a:ext cx="1337310" cy="1092741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7" name="CuadroTexto 6"/>
          <p:cNvSpPr txBox="1"/>
          <p:nvPr/>
        </p:nvSpPr>
        <p:spPr>
          <a:xfrm>
            <a:off x="897420" y="2864564"/>
            <a:ext cx="2873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Requisitos:</a:t>
            </a:r>
          </a:p>
          <a:p>
            <a:endParaRPr lang="es-MX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dirty="0"/>
              <a:t>Sistema Android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dirty="0"/>
              <a:t>Internet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dirty="0"/>
              <a:t>Ubicación activada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4" y="106136"/>
            <a:ext cx="2942082" cy="661968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9" name="CuadroTexto 8"/>
          <p:cNvSpPr txBox="1"/>
          <p:nvPr/>
        </p:nvSpPr>
        <p:spPr>
          <a:xfrm>
            <a:off x="323528" y="4420873"/>
            <a:ext cx="435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Seguimos mejorando la aplicación. </a:t>
            </a:r>
          </a:p>
          <a:p>
            <a:r>
              <a:rPr lang="es-MX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Lo más reciente: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4501" y="5013176"/>
            <a:ext cx="3682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99FF"/>
                </a:solidFill>
              </a:rPr>
              <a:t>Pronóstico por estación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7504" y="260648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dirty="0" smtClean="0">
                <a:solidFill>
                  <a:srgbClr val="92D050"/>
                </a:solidFill>
              </a:rPr>
              <a:t>Los invitamos a visitar el sitio web REMAS y a descargar la </a:t>
            </a:r>
            <a:r>
              <a:rPr lang="es-MX" sz="2300" b="1" dirty="0" smtClean="0">
                <a:solidFill>
                  <a:srgbClr val="92D050"/>
                </a:solidFill>
              </a:rPr>
              <a:t>aplicación móvil</a:t>
            </a:r>
            <a:endParaRPr lang="es-MX" sz="23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88640"/>
            <a:ext cx="3669506" cy="65349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74" y="273603"/>
            <a:ext cx="3627311" cy="64499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CuadroTexto 4"/>
          <p:cNvSpPr txBox="1"/>
          <p:nvPr/>
        </p:nvSpPr>
        <p:spPr>
          <a:xfrm>
            <a:off x="1331640" y="3861048"/>
            <a:ext cx="2906099" cy="83099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bg2">
                    <a:lumMod val="50000"/>
                  </a:schemeClr>
                </a:solidFill>
              </a:rPr>
              <a:t>Al ingresar se mostrarán las condiciones del tiempo de las estaciones cercanas.</a:t>
            </a:r>
            <a:endParaRPr lang="es-MX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ctángulo 12"/>
          <p:cNvSpPr/>
          <p:nvPr/>
        </p:nvSpPr>
        <p:spPr>
          <a:xfrm>
            <a:off x="251520" y="908720"/>
            <a:ext cx="2376264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8" name="Flecha derecha 5"/>
          <p:cNvSpPr/>
          <p:nvPr/>
        </p:nvSpPr>
        <p:spPr>
          <a:xfrm>
            <a:off x="971600" y="476672"/>
            <a:ext cx="2016224" cy="36004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12"/>
          <p:cNvSpPr/>
          <p:nvPr/>
        </p:nvSpPr>
        <p:spPr>
          <a:xfrm>
            <a:off x="2987824" y="404664"/>
            <a:ext cx="720080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0" name="Flecha derecha 5"/>
          <p:cNvSpPr/>
          <p:nvPr/>
        </p:nvSpPr>
        <p:spPr>
          <a:xfrm>
            <a:off x="4283968" y="4005064"/>
            <a:ext cx="910325" cy="615843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38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395536" y="548680"/>
            <a:ext cx="3272095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2">
                    <a:lumMod val="50000"/>
                  </a:schemeClr>
                </a:solidFill>
              </a:rPr>
              <a:t>Botón de ayuda para entender los símbolos</a:t>
            </a:r>
            <a:endParaRPr lang="es-MX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2574131" cy="45841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ángulo 6"/>
          <p:cNvSpPr/>
          <p:nvPr/>
        </p:nvSpPr>
        <p:spPr>
          <a:xfrm>
            <a:off x="2483768" y="1988840"/>
            <a:ext cx="521064" cy="4849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477" y="260648"/>
            <a:ext cx="3542443" cy="63881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Flecha derecha 7"/>
          <p:cNvSpPr/>
          <p:nvPr/>
        </p:nvSpPr>
        <p:spPr>
          <a:xfrm>
            <a:off x="3059832" y="1988839"/>
            <a:ext cx="2304256" cy="57606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65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69757" y="1516568"/>
            <a:ext cx="3967113" cy="40011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s-MX" sz="2000" dirty="0" smtClean="0">
                <a:solidFill>
                  <a:schemeClr val="bg2">
                    <a:lumMod val="50000"/>
                  </a:schemeClr>
                </a:solidFill>
              </a:rPr>
              <a:t>ección de pronósticos</a:t>
            </a:r>
            <a:endParaRPr lang="es-MX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4447983" y="1455747"/>
            <a:ext cx="844097" cy="52463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60648"/>
            <a:ext cx="3627311" cy="64499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682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32656"/>
            <a:ext cx="3456432" cy="61752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CuadroTexto 1"/>
          <p:cNvSpPr txBox="1"/>
          <p:nvPr/>
        </p:nvSpPr>
        <p:spPr>
          <a:xfrm>
            <a:off x="539552" y="3773939"/>
            <a:ext cx="3831683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bg1"/>
                </a:solidFill>
              </a:rPr>
              <a:t>Pronóstico para los siguientes cinco días: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temperatura máxima,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temperatura mínima,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precipitación y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humedad relativa. </a:t>
            </a:r>
            <a:endParaRPr lang="es-MX" dirty="0"/>
          </a:p>
        </p:txBody>
      </p:sp>
      <p:sp>
        <p:nvSpPr>
          <p:cNvPr id="6" name="TextBox 5"/>
          <p:cNvSpPr txBox="1"/>
          <p:nvPr/>
        </p:nvSpPr>
        <p:spPr>
          <a:xfrm>
            <a:off x="763205" y="1652607"/>
            <a:ext cx="3384376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Podemos tocar el mapa para obtener el pronóstico de cualquier punto de Sonora. </a:t>
            </a:r>
            <a:r>
              <a:rPr lang="es-MX" sz="1600" dirty="0" smtClean="0">
                <a:solidFill>
                  <a:schemeClr val="bg2">
                    <a:lumMod val="50000"/>
                  </a:schemeClr>
                </a:solidFill>
              </a:rPr>
              <a:t>Mover marca de posición y presionar botón azul</a:t>
            </a:r>
            <a:r>
              <a:rPr lang="es-MX" sz="16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147580" y="1628800"/>
            <a:ext cx="2584659" cy="432048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extBox 7"/>
          <p:cNvSpPr txBox="1"/>
          <p:nvPr/>
        </p:nvSpPr>
        <p:spPr>
          <a:xfrm>
            <a:off x="539551" y="478413"/>
            <a:ext cx="3831683" cy="64633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Nos mostrará el pronóstico de nuestra ubicación</a:t>
            </a:r>
            <a:endParaRPr lang="es-MX" b="1" dirty="0"/>
          </a:p>
        </p:txBody>
      </p:sp>
      <p:sp>
        <p:nvSpPr>
          <p:cNvPr id="9" name="Rectángulo 12"/>
          <p:cNvSpPr/>
          <p:nvPr/>
        </p:nvSpPr>
        <p:spPr>
          <a:xfrm>
            <a:off x="8100392" y="1124744"/>
            <a:ext cx="720080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1855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5"/>
          <p:cNvSpPr txBox="1"/>
          <p:nvPr/>
        </p:nvSpPr>
        <p:spPr>
          <a:xfrm>
            <a:off x="5723621" y="2060848"/>
            <a:ext cx="3025105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b="1" dirty="0" smtClean="0"/>
              <a:t>En la gráfica podremos elegir entre las variables</a:t>
            </a:r>
            <a:endParaRPr lang="es-MX" sz="1400" b="1" dirty="0"/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 rotWithShape="1">
          <a:blip r:embed="rId2"/>
          <a:srcRect t="29949" b="33196"/>
          <a:stretch/>
        </p:blipFill>
        <p:spPr>
          <a:xfrm>
            <a:off x="6265908" y="2664297"/>
            <a:ext cx="2033397" cy="1340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261" y="188639"/>
            <a:ext cx="3611880" cy="6531483"/>
          </a:xfrm>
          <a:prstGeom prst="rect">
            <a:avLst/>
          </a:prstGeom>
        </p:spPr>
      </p:pic>
      <p:sp>
        <p:nvSpPr>
          <p:cNvPr id="16" name="CuadroTexto 4"/>
          <p:cNvSpPr txBox="1"/>
          <p:nvPr/>
        </p:nvSpPr>
        <p:spPr>
          <a:xfrm>
            <a:off x="193063" y="980728"/>
            <a:ext cx="1930665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solidFill>
                  <a:schemeClr val="accent6"/>
                </a:solidFill>
              </a:rPr>
              <a:t>¡</a:t>
            </a:r>
            <a:r>
              <a:rPr lang="es-MX" sz="1200" b="1" dirty="0" smtClean="0">
                <a:solidFill>
                  <a:schemeClr val="accent6"/>
                </a:solidFill>
              </a:rPr>
              <a:t>El fondo de pantalla cambia en función de las </a:t>
            </a:r>
            <a:r>
              <a:rPr lang="es-MX" sz="1200" b="1" dirty="0" smtClean="0">
                <a:solidFill>
                  <a:schemeClr val="accent6"/>
                </a:solidFill>
              </a:rPr>
              <a:t>condiciones!</a:t>
            </a:r>
            <a:endParaRPr lang="es-MX" sz="1200" b="1" dirty="0">
              <a:solidFill>
                <a:schemeClr val="accent6"/>
              </a:solidFill>
            </a:endParaRPr>
          </a:p>
        </p:txBody>
      </p:sp>
      <p:sp>
        <p:nvSpPr>
          <p:cNvPr id="12" name="CuadroTexto 4"/>
          <p:cNvSpPr txBox="1"/>
          <p:nvPr/>
        </p:nvSpPr>
        <p:spPr>
          <a:xfrm>
            <a:off x="4600863" y="4905419"/>
            <a:ext cx="2200790" cy="646331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 smtClean="0">
                <a:solidFill>
                  <a:schemeClr val="bg2">
                    <a:lumMod val="50000"/>
                  </a:schemeClr>
                </a:solidFill>
              </a:rPr>
              <a:t>Al tocar la línea de la gráfica nos mostrará el registro en un recuadro.</a:t>
            </a:r>
            <a:endParaRPr lang="es-MX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932040" y="404664"/>
            <a:ext cx="626025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9" name="Flecha derecha 8"/>
          <p:cNvSpPr/>
          <p:nvPr/>
        </p:nvSpPr>
        <p:spPr>
          <a:xfrm rot="10800000">
            <a:off x="5364088" y="3659966"/>
            <a:ext cx="901820" cy="39924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185539" y="3942758"/>
            <a:ext cx="2514253" cy="8002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Gráfica de las condiciones meteorológicas esperadas</a:t>
            </a:r>
            <a:r>
              <a:rPr lang="es-MX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42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60648"/>
            <a:ext cx="4074033" cy="64070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CuadroTexto 4"/>
          <p:cNvSpPr txBox="1"/>
          <p:nvPr/>
        </p:nvSpPr>
        <p:spPr>
          <a:xfrm>
            <a:off x="3116628" y="3141025"/>
            <a:ext cx="352839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solidFill>
                  <a:schemeClr val="bg1"/>
                </a:solidFill>
              </a:rPr>
              <a:t>Podemos consultar el pronóstico por estación.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 derecha 5"/>
          <p:cNvSpPr/>
          <p:nvPr/>
        </p:nvSpPr>
        <p:spPr>
          <a:xfrm>
            <a:off x="182178" y="1916832"/>
            <a:ext cx="556065" cy="52463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77" y="260648"/>
            <a:ext cx="3627311" cy="64499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9" y="285829"/>
            <a:ext cx="3497580" cy="62179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8" name="Rectángulo 6"/>
          <p:cNvSpPr/>
          <p:nvPr/>
        </p:nvSpPr>
        <p:spPr>
          <a:xfrm>
            <a:off x="8021782" y="942107"/>
            <a:ext cx="529681" cy="3463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7"/>
          <p:cNvSpPr txBox="1"/>
          <p:nvPr/>
        </p:nvSpPr>
        <p:spPr>
          <a:xfrm>
            <a:off x="6592765" y="1596524"/>
            <a:ext cx="231571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Opción para ver sólo las estaciones cercanas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10" name="Flecha derecha 8"/>
          <p:cNvSpPr/>
          <p:nvPr/>
        </p:nvSpPr>
        <p:spPr>
          <a:xfrm rot="16200000">
            <a:off x="8148799" y="1254824"/>
            <a:ext cx="274384" cy="34167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9"/>
          <p:cNvSpPr txBox="1"/>
          <p:nvPr/>
        </p:nvSpPr>
        <p:spPr>
          <a:xfrm>
            <a:off x="4277055" y="4228887"/>
            <a:ext cx="2315710" cy="116955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Al tocar alguno de los símbolos REMAS se despliega una ventana con los datos actuales de la estación.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6005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825" y="418963"/>
            <a:ext cx="3703536" cy="951363"/>
          </a:xfrm>
        </p:spPr>
        <p:txBody>
          <a:bodyPr/>
          <a:lstStyle/>
          <a:p>
            <a:r>
              <a:rPr lang="es-MX" dirty="0" smtClean="0"/>
              <a:t>REMAS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90048" y="3492888"/>
            <a:ext cx="3961113" cy="13671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MX" sz="1400" dirty="0">
                <a:cs typeface="Times New Roman" panose="02020603050405020304" pitchFamily="18" charset="0"/>
              </a:rPr>
              <a:t>La REMAS cubre una gran parte de Sonora. Las estaciones están ubicadas en las distintas zonas agrícolas del Estado y actualmente se cuenta con </a:t>
            </a:r>
            <a:r>
              <a:rPr lang="es-MX" sz="1400" dirty="0" smtClean="0">
                <a:cs typeface="Times New Roman" panose="02020603050405020304" pitchFamily="18" charset="0"/>
              </a:rPr>
              <a:t>93 </a:t>
            </a:r>
            <a:r>
              <a:rPr lang="es-MX" sz="1400" dirty="0">
                <a:cs typeface="Times New Roman" panose="02020603050405020304" pitchFamily="18" charset="0"/>
              </a:rPr>
              <a:t>estaciones activas.</a:t>
            </a:r>
            <a:endParaRPr lang="es-MX" sz="14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4618400" y="5566043"/>
            <a:ext cx="411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que muestra la distribución de la REMAS en el Estado. La ubicación de las estaciones se muestra con los puntos azules</a:t>
            </a:r>
            <a:r>
              <a:rPr lang="es-MX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MX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401" y="853764"/>
            <a:ext cx="4118991" cy="443026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8" name="Marcador de contenido 1"/>
          <p:cNvSpPr txBox="1">
            <a:spLocks/>
          </p:cNvSpPr>
          <p:nvPr/>
        </p:nvSpPr>
        <p:spPr>
          <a:xfrm>
            <a:off x="390048" y="1436868"/>
            <a:ext cx="3961114" cy="16320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just">
              <a:buNone/>
            </a:pPr>
            <a:r>
              <a:rPr lang="es-MX" sz="1400" dirty="0" smtClean="0">
                <a:solidFill>
                  <a:schemeClr val="bg1"/>
                </a:solidFill>
              </a:rPr>
              <a:t>El </a:t>
            </a:r>
            <a:r>
              <a:rPr lang="es-MX" sz="1400" b="1" dirty="0" smtClean="0">
                <a:solidFill>
                  <a:schemeClr val="bg1"/>
                </a:solidFill>
              </a:rPr>
              <a:t>objetivo</a:t>
            </a:r>
            <a:r>
              <a:rPr lang="es-MX" sz="1400" dirty="0" smtClean="0">
                <a:solidFill>
                  <a:schemeClr val="bg1"/>
                </a:solidFill>
              </a:rPr>
              <a:t> </a:t>
            </a:r>
            <a:r>
              <a:rPr lang="es-MX" sz="1400" dirty="0">
                <a:solidFill>
                  <a:schemeClr val="bg1"/>
                </a:solidFill>
              </a:rPr>
              <a:t>de la REMAS es la generación, almacenamiento y diseminación de los datos meteorológicos en Sonora. Busca generar los datos meteorológicos necesarios para garantizar la sanidad vegetal a beneficio de los </a:t>
            </a:r>
            <a:r>
              <a:rPr lang="es-MX" sz="1400" dirty="0" smtClean="0">
                <a:solidFill>
                  <a:schemeClr val="bg1"/>
                </a:solidFill>
              </a:rPr>
              <a:t>productores</a:t>
            </a:r>
            <a:r>
              <a:rPr lang="es-MX" sz="1400" dirty="0">
                <a:solidFill>
                  <a:schemeClr val="bg1"/>
                </a:solidFill>
              </a:rPr>
              <a:t>.</a:t>
            </a:r>
            <a:endParaRPr lang="es-MX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99" y="764704"/>
            <a:ext cx="3180969" cy="5711285"/>
          </a:xfrm>
          <a:prstGeom prst="rect">
            <a:avLst/>
          </a:prstGeom>
        </p:spPr>
      </p:pic>
      <p:pic>
        <p:nvPicPr>
          <p:cNvPr id="3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13952"/>
            <a:ext cx="2263140" cy="402336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Rectángulo 6"/>
          <p:cNvSpPr/>
          <p:nvPr/>
        </p:nvSpPr>
        <p:spPr>
          <a:xfrm>
            <a:off x="2123728" y="2299637"/>
            <a:ext cx="462940" cy="3463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7"/>
          <p:cNvSpPr txBox="1"/>
          <p:nvPr/>
        </p:nvSpPr>
        <p:spPr>
          <a:xfrm>
            <a:off x="312074" y="1196752"/>
            <a:ext cx="231571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Opciones de filtro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709" y="1593079"/>
            <a:ext cx="2453450" cy="437683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868144" y="3814786"/>
            <a:ext cx="721377" cy="432048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6576770" y="827420"/>
            <a:ext cx="2315710" cy="64633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accent6"/>
                </a:solidFill>
              </a:rPr>
              <a:t>Estaciones del Valle del Yaqui</a:t>
            </a:r>
            <a:endParaRPr lang="es-MX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421" y="166084"/>
            <a:ext cx="7132320" cy="657395"/>
          </a:xfrm>
        </p:spPr>
        <p:txBody>
          <a:bodyPr/>
          <a:lstStyle/>
          <a:p>
            <a:r>
              <a:rPr lang="es-MX" dirty="0" smtClean="0"/>
              <a:t>Antes de REMAS…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95" y="1119875"/>
            <a:ext cx="3854196" cy="246202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95" y="3878293"/>
            <a:ext cx="4403884" cy="254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796" y="4169758"/>
            <a:ext cx="3926205" cy="224885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7538"/>
          <a:stretch/>
        </p:blipFill>
        <p:spPr>
          <a:xfrm>
            <a:off x="4351581" y="996716"/>
            <a:ext cx="4541420" cy="274720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577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416677"/>
            <a:ext cx="7886700" cy="161151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parte esencial del programa de mantenimiento de la REMAS las estaciones se visitan cada 15 días para revisar que estén en buenas condiciones y practicarles medidas de limpieza ya establecidas.</a:t>
            </a:r>
          </a:p>
          <a:p>
            <a:pPr marL="0" indent="0" algn="just">
              <a:buNone/>
            </a:pP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equipo de mantenimiento de la REMAS está integrado por 12 personas.</a:t>
            </a:r>
          </a:p>
          <a:p>
            <a:pPr marL="0" indent="0" algn="just">
              <a:buNone/>
            </a:pPr>
            <a:r>
              <a:rPr lang="es-MX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un año y medio de estar operando en manos del CESAVE la REMAS ha recibido más de 900 visitas de mantenimiento.</a:t>
            </a:r>
          </a:p>
          <a:p>
            <a:pPr marL="0" indent="0" algn="just">
              <a:buNone/>
            </a:pP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MX" sz="15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t="20534" r="6214"/>
          <a:stretch/>
        </p:blipFill>
        <p:spPr>
          <a:xfrm>
            <a:off x="1420186" y="4179044"/>
            <a:ext cx="2967135" cy="15950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r="11292"/>
          <a:stretch/>
        </p:blipFill>
        <p:spPr>
          <a:xfrm rot="5400000">
            <a:off x="54172" y="3806779"/>
            <a:ext cx="2411018" cy="16832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b="6310"/>
          <a:stretch/>
        </p:blipFill>
        <p:spPr>
          <a:xfrm>
            <a:off x="3626021" y="3442905"/>
            <a:ext cx="1857375" cy="240412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58670" y="482076"/>
            <a:ext cx="7294412" cy="4265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Cuidamos a la REMAS mediante un programa de mantenimiento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101314" y="3442905"/>
            <a:ext cx="1524707" cy="900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050" dirty="0"/>
              <a:t>Es de particular importancia la limpieza del panel solar y del pluviómetro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760537" y="3893028"/>
            <a:ext cx="3022854" cy="1292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300" dirty="0" smtClean="0"/>
              <a:t>Se mantienen los </a:t>
            </a:r>
            <a:r>
              <a:rPr lang="es-MX" sz="1300" dirty="0"/>
              <a:t>equipos funcionando correctamente, pero a usted que tiene una estación en </a:t>
            </a:r>
            <a:r>
              <a:rPr lang="es-MX" sz="1300" dirty="0" smtClean="0"/>
              <a:t>su campo </a:t>
            </a:r>
            <a:r>
              <a:rPr lang="es-MX" sz="1300" dirty="0"/>
              <a:t>le pedimos mantener el área cercada bien deshierbada (no quemar la hierba).</a:t>
            </a:r>
          </a:p>
        </p:txBody>
      </p:sp>
    </p:spTree>
    <p:extLst>
      <p:ext uri="{BB962C8B-B14F-4D97-AF65-F5344CB8AC3E}">
        <p14:creationId xmlns:p14="http://schemas.microsoft.com/office/powerpoint/2010/main" val="4457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6756"/>
          <a:stretch/>
        </p:blipFill>
        <p:spPr>
          <a:xfrm>
            <a:off x="6645216" y="897520"/>
            <a:ext cx="2248930" cy="483205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17946" r="8070" b="16055"/>
          <a:stretch/>
        </p:blipFill>
        <p:spPr>
          <a:xfrm>
            <a:off x="544156" y="639953"/>
            <a:ext cx="5664365" cy="2673593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Marcador de conteni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r="4088" b="10114"/>
          <a:stretch/>
        </p:blipFill>
        <p:spPr>
          <a:xfrm>
            <a:off x="544156" y="3585465"/>
            <a:ext cx="5659964" cy="288137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0" name="CuadroTexto 9"/>
          <p:cNvSpPr txBox="1"/>
          <p:nvPr/>
        </p:nvSpPr>
        <p:spPr>
          <a:xfrm>
            <a:off x="709594" y="864598"/>
            <a:ext cx="194481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Estación meteorológica </a:t>
            </a:r>
            <a:r>
              <a:rPr lang="es-MX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Adcon</a:t>
            </a:r>
            <a:endParaRPr lang="es-MX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16892" y="3809472"/>
            <a:ext cx="2162537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Estación meteorológica Campbell</a:t>
            </a:r>
          </a:p>
        </p:txBody>
      </p:sp>
    </p:spTree>
    <p:extLst>
      <p:ext uri="{BB962C8B-B14F-4D97-AF65-F5344CB8AC3E}">
        <p14:creationId xmlns:p14="http://schemas.microsoft.com/office/powerpoint/2010/main" val="28477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87054" y="3189089"/>
            <a:ext cx="7942997" cy="298543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MX" sz="3000" b="1" dirty="0"/>
          </a:p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Agradecemos sus sugerencias </a:t>
            </a:r>
            <a:r>
              <a:rPr lang="es-MX" sz="2800" b="1" dirty="0">
                <a:solidFill>
                  <a:schemeClr val="accent6">
                    <a:lumMod val="50000"/>
                  </a:schemeClr>
                </a:solidFill>
              </a:rPr>
              <a:t>y </a:t>
            </a: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comentarios…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s-MX" sz="3000" dirty="0"/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¿Qué más les gustaría ver en la aplicación</a:t>
            </a:r>
            <a:r>
              <a:rPr lang="es-MX" sz="2400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s-MX" sz="2400" dirty="0" smtClean="0">
                <a:solidFill>
                  <a:schemeClr val="bg1"/>
                </a:solidFill>
              </a:rPr>
              <a:t>¿Qué otras cosas necesitan?</a:t>
            </a:r>
            <a:endParaRPr lang="es-MX" sz="2400" dirty="0">
              <a:solidFill>
                <a:schemeClr val="bg1"/>
              </a:solidFill>
            </a:endParaRPr>
          </a:p>
          <a:p>
            <a:pPr algn="ctr"/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14" y="1209912"/>
            <a:ext cx="3004237" cy="1320915"/>
          </a:xfrm>
          <a:prstGeom prst="rect">
            <a:avLst/>
          </a:prstGeom>
        </p:spPr>
      </p:pic>
      <p:sp>
        <p:nvSpPr>
          <p:cNvPr id="6" name="Título 5"/>
          <p:cNvSpPr txBox="1">
            <a:spLocks/>
          </p:cNvSpPr>
          <p:nvPr/>
        </p:nvSpPr>
        <p:spPr>
          <a:xfrm>
            <a:off x="587054" y="651160"/>
            <a:ext cx="4378035" cy="180109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70000"/>
              </a:lnSpc>
            </a:pPr>
            <a:r>
              <a:rPr lang="es-ES" sz="1600" b="0" noProof="1" smtClean="0"/>
              <a:t>REMAS </a:t>
            </a:r>
            <a:r>
              <a:rPr lang="es-ES" sz="1600" b="0" noProof="1"/>
              <a:t>es una herramienta para ustedes los productores. Queremos ser de utilidad para la sanidad vegetal y las actividades </a:t>
            </a:r>
            <a:r>
              <a:rPr lang="es-ES" sz="1600" b="0" noProof="1" smtClean="0"/>
              <a:t>agrícolas y por lo tanto…</a:t>
            </a:r>
            <a:endParaRPr lang="es-ES" sz="1600" b="0" noProof="1"/>
          </a:p>
        </p:txBody>
      </p:sp>
    </p:spTree>
    <p:extLst>
      <p:ext uri="{BB962C8B-B14F-4D97-AF65-F5344CB8AC3E}">
        <p14:creationId xmlns:p14="http://schemas.microsoft.com/office/powerpoint/2010/main" val="314843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96787" y="2145178"/>
            <a:ext cx="3719720" cy="3399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202833" y="820281"/>
            <a:ext cx="2638744" cy="4902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Contacto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97334" y="4421692"/>
            <a:ext cx="31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Susana </a:t>
            </a:r>
            <a:r>
              <a:rPr lang="es-MX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Domínguez Duarte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979669" y="3751858"/>
            <a:ext cx="354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Alejandro </a:t>
            </a:r>
            <a:r>
              <a:rPr lang="es-MX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Jiménez </a:t>
            </a:r>
            <a:r>
              <a:rPr lang="es-MX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Lagunes</a:t>
            </a:r>
            <a:endParaRPr lang="es-MX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111" y="2239824"/>
            <a:ext cx="2857500" cy="1035844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4891990" y="4421692"/>
            <a:ext cx="387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susana.dominguez@cesaveson.com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891990" y="3751858"/>
            <a:ext cx="378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alejandro.lagunes@cesaveson.com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46" y="2283720"/>
            <a:ext cx="2564592" cy="11276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77" y="5779170"/>
            <a:ext cx="495421" cy="6219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77" y="5815914"/>
            <a:ext cx="508763" cy="5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669" y="267739"/>
            <a:ext cx="3493294" cy="35433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367" y="2899648"/>
            <a:ext cx="3301175" cy="35728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04" y="1628822"/>
            <a:ext cx="3397377" cy="35665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7" name="CuadroTexto 16"/>
          <p:cNvSpPr txBox="1"/>
          <p:nvPr/>
        </p:nvSpPr>
        <p:spPr>
          <a:xfrm>
            <a:off x="500556" y="4947676"/>
            <a:ext cx="1452207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interpolado de lluvia (21-09-2015).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156824" y="1804770"/>
            <a:ext cx="1436160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interpolado de evapotranspiración (25-04-2016).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94509" y="768513"/>
            <a:ext cx="331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Mapas interpolados </a:t>
            </a:r>
            <a:endParaRPr lang="es-MX" sz="2400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0" y="196102"/>
            <a:ext cx="879289" cy="386609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2656047" y="5584627"/>
            <a:ext cx="2218857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interpolado de temperaturas máximas  (13-04-2016).</a:t>
            </a:r>
          </a:p>
        </p:txBody>
      </p:sp>
    </p:spTree>
    <p:extLst>
      <p:ext uri="{BB962C8B-B14F-4D97-AF65-F5344CB8AC3E}">
        <p14:creationId xmlns:p14="http://schemas.microsoft.com/office/powerpoint/2010/main" val="206144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/>
          <a:srcRect l="7476" r="2343"/>
          <a:stretch/>
        </p:blipFill>
        <p:spPr>
          <a:xfrm>
            <a:off x="6028541" y="3968736"/>
            <a:ext cx="2824822" cy="17899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CuadroTexto 6"/>
          <p:cNvSpPr txBox="1"/>
          <p:nvPr/>
        </p:nvSpPr>
        <p:spPr>
          <a:xfrm>
            <a:off x="1522465" y="112624"/>
            <a:ext cx="61662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5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Mapas de condiciones favorables para distintas enfermedades. </a:t>
            </a:r>
            <a:endParaRPr lang="es-MX" sz="1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-1" b="872"/>
          <a:stretch/>
        </p:blipFill>
        <p:spPr>
          <a:xfrm>
            <a:off x="297494" y="528344"/>
            <a:ext cx="2784158" cy="25286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CuadroTexto 9"/>
          <p:cNvSpPr txBox="1"/>
          <p:nvPr/>
        </p:nvSpPr>
        <p:spPr>
          <a:xfrm>
            <a:off x="297494" y="3134968"/>
            <a:ext cx="2784158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dirty="0"/>
              <a:t>C</a:t>
            </a:r>
            <a:r>
              <a:rPr lang="es-MX" sz="1100" dirty="0" smtClean="0"/>
              <a:t>ondiciones </a:t>
            </a:r>
            <a:r>
              <a:rPr lang="es-MX" sz="1100" dirty="0"/>
              <a:t>favorables para </a:t>
            </a:r>
            <a:r>
              <a:rPr lang="es-MX" sz="1100" b="1" dirty="0"/>
              <a:t>carbón parcial del </a:t>
            </a:r>
            <a:r>
              <a:rPr lang="es-MX" sz="1100" b="1" dirty="0" smtClean="0"/>
              <a:t>trigo </a:t>
            </a:r>
            <a:r>
              <a:rPr lang="es-MX" sz="1100" dirty="0" smtClean="0"/>
              <a:t>(17-03-2016). </a:t>
            </a:r>
            <a:r>
              <a:rPr lang="es-MX" sz="1100" dirty="0"/>
              <a:t>F</a:t>
            </a:r>
            <a:r>
              <a:rPr lang="es-MX" sz="1100" dirty="0" smtClean="0"/>
              <a:t>ebrero </a:t>
            </a:r>
            <a:r>
              <a:rPr lang="es-MX" sz="1100" dirty="0"/>
              <a:t>– marzo</a:t>
            </a:r>
            <a:r>
              <a:rPr lang="es-MX" sz="1100" dirty="0" smtClean="0"/>
              <a:t>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322585" y="3135321"/>
            <a:ext cx="2679707" cy="6001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dirty="0"/>
              <a:t>D</a:t>
            </a:r>
            <a:r>
              <a:rPr lang="es-MX" sz="1100" dirty="0" smtClean="0"/>
              <a:t>ías </a:t>
            </a:r>
            <a:r>
              <a:rPr lang="es-MX" sz="1100" dirty="0"/>
              <a:t>con condiciones favorables para </a:t>
            </a:r>
            <a:r>
              <a:rPr lang="es-MX" sz="1100" b="1" dirty="0"/>
              <a:t>falsa cenicilla del cártamo</a:t>
            </a:r>
            <a:r>
              <a:rPr lang="es-MX" sz="1100" dirty="0"/>
              <a:t> (</a:t>
            </a:r>
            <a:r>
              <a:rPr lang="es-MX" sz="1100" dirty="0" smtClean="0"/>
              <a:t>27-04-2016). </a:t>
            </a:r>
            <a:r>
              <a:rPr lang="es-MX" sz="1100" dirty="0"/>
              <a:t>M</a:t>
            </a:r>
            <a:r>
              <a:rPr lang="es-MX" sz="1100" dirty="0" smtClean="0"/>
              <a:t>arzo </a:t>
            </a:r>
            <a:r>
              <a:rPr lang="es-MX" sz="1100" dirty="0"/>
              <a:t>– abril.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015171" y="5838254"/>
            <a:ext cx="2838192" cy="6001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dirty="0"/>
              <a:t>D</a:t>
            </a:r>
            <a:r>
              <a:rPr lang="es-MX" sz="1100" dirty="0" smtClean="0"/>
              <a:t>ías </a:t>
            </a:r>
            <a:r>
              <a:rPr lang="es-MX" sz="1100" dirty="0"/>
              <a:t>con condiciones favorables para </a:t>
            </a:r>
            <a:r>
              <a:rPr lang="es-MX" sz="1100" b="1" dirty="0"/>
              <a:t>roya del </a:t>
            </a:r>
            <a:r>
              <a:rPr lang="es-MX" sz="1100" b="1" dirty="0" smtClean="0"/>
              <a:t>espárrago</a:t>
            </a:r>
            <a:r>
              <a:rPr lang="es-MX" sz="1100" dirty="0"/>
              <a:t> </a:t>
            </a:r>
            <a:r>
              <a:rPr lang="es-MX" sz="1100" dirty="0" smtClean="0"/>
              <a:t>(agosto de 2015). Julio – octubre.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464" y="528344"/>
            <a:ext cx="2671763" cy="25341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tángulo 3"/>
          <p:cNvSpPr/>
          <p:nvPr/>
        </p:nvSpPr>
        <p:spPr>
          <a:xfrm>
            <a:off x="309666" y="6156158"/>
            <a:ext cx="2621803" cy="6001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s-MX" sz="1100" dirty="0" smtClean="0"/>
              <a:t>Días con </a:t>
            </a:r>
            <a:r>
              <a:rPr lang="es-MX" sz="1100" dirty="0"/>
              <a:t>condiciones favorables para </a:t>
            </a:r>
            <a:r>
              <a:rPr lang="es-MX" sz="1100" b="1" dirty="0"/>
              <a:t>roya lineal en trigo </a:t>
            </a:r>
            <a:r>
              <a:rPr lang="es-MX" sz="1100" dirty="0" smtClean="0"/>
              <a:t>(21-01-2016). Diciembre  </a:t>
            </a:r>
            <a:r>
              <a:rPr lang="es-MX" sz="1100" dirty="0"/>
              <a:t>– marzo.</a:t>
            </a:r>
          </a:p>
        </p:txBody>
      </p:sp>
      <p:pic>
        <p:nvPicPr>
          <p:cNvPr id="19" name="Imagen 18"/>
          <p:cNvPicPr/>
          <p:nvPr/>
        </p:nvPicPr>
        <p:blipFill rotWithShape="1">
          <a:blip r:embed="rId5"/>
          <a:srcRect l="1650" r="-1"/>
          <a:stretch/>
        </p:blipFill>
        <p:spPr>
          <a:xfrm>
            <a:off x="324724" y="3827516"/>
            <a:ext cx="2621803" cy="22531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Rectángulo 4"/>
          <p:cNvSpPr/>
          <p:nvPr/>
        </p:nvSpPr>
        <p:spPr>
          <a:xfrm>
            <a:off x="6225686" y="3122795"/>
            <a:ext cx="2614798" cy="60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  <a:tabLst>
                <a:tab pos="669608" algn="l"/>
                <a:tab pos="2104549" algn="ctr"/>
              </a:tabLst>
            </a:pPr>
            <a:r>
              <a:rPr lang="es-MX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MX" sz="1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ías </a:t>
            </a:r>
            <a:r>
              <a:rPr lang="es-MX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 condiciones favorables para </a:t>
            </a:r>
            <a:r>
              <a:rPr lang="es-MX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roya de la hoja de trigo </a:t>
            </a:r>
            <a:r>
              <a:rPr lang="es-MX" sz="1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(10-01-2015). D</a:t>
            </a:r>
            <a:r>
              <a:rPr lang="es-MX" sz="1100" dirty="0" smtClean="0">
                <a:latin typeface="+mj-lt"/>
              </a:rPr>
              <a:t>iciembre </a:t>
            </a:r>
            <a:r>
              <a:rPr lang="es-MX" sz="1100" dirty="0">
                <a:latin typeface="+mj-lt"/>
              </a:rPr>
              <a:t>– marzo.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565" y="523950"/>
            <a:ext cx="2592324" cy="25374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7" name="CuadroTexto 26"/>
          <p:cNvSpPr txBox="1"/>
          <p:nvPr/>
        </p:nvSpPr>
        <p:spPr>
          <a:xfrm>
            <a:off x="3082301" y="5999903"/>
            <a:ext cx="2784570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dirty="0" smtClean="0"/>
              <a:t>Pronóstico de aplicación de control químico primer vuelo del </a:t>
            </a:r>
            <a:r>
              <a:rPr lang="es-MX" sz="1100" b="1" dirty="0" smtClean="0"/>
              <a:t>GBN </a:t>
            </a:r>
            <a:r>
              <a:rPr lang="es-MX" sz="1100" dirty="0" smtClean="0"/>
              <a:t>(abril 2016). </a:t>
            </a:r>
            <a:endParaRPr lang="es-MX" sz="1100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238" y="3891558"/>
            <a:ext cx="2778633" cy="20452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4" y="67312"/>
            <a:ext cx="879289" cy="3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51918" y="421119"/>
            <a:ext cx="6976161" cy="6850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Proporcionar reportes meteorológicos a los productores para seguros ante eventos extremos.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57" y="1450397"/>
            <a:ext cx="3680460" cy="19453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58" y="3909353"/>
            <a:ext cx="3810491" cy="215812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225" y="2171101"/>
            <a:ext cx="1972104" cy="267554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927" y="1461837"/>
            <a:ext cx="3353205" cy="423974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770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66951" y="459463"/>
            <a:ext cx="6550364" cy="638418"/>
          </a:xfrm>
        </p:spPr>
        <p:txBody>
          <a:bodyPr>
            <a:noAutofit/>
          </a:bodyPr>
          <a:lstStyle/>
          <a:p>
            <a:pPr algn="just"/>
            <a:r>
              <a:rPr lang="es-MX" sz="2000" b="1" dirty="0"/>
              <a:t>Colaboraciones con protección civil y de carácter científico.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948" y="1199655"/>
            <a:ext cx="4968621" cy="449541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8" name="CuadroTexto 7"/>
          <p:cNvSpPr txBox="1"/>
          <p:nvPr/>
        </p:nvSpPr>
        <p:spPr>
          <a:xfrm>
            <a:off x="318363" y="4190618"/>
            <a:ext cx="3005847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/>
              <a:t>Debido a la cobertura de la REMAS protección civil solicitó datos de la REMAS del evento de bajas temperaturas de los días 27 y 28 de diciembre.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634139" y="1279432"/>
            <a:ext cx="316635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dirty="0"/>
              <a:t>Protección civil sigue mencionando algunos registros de la REMAS en sus reportes </a:t>
            </a:r>
            <a:r>
              <a:rPr lang="es-MX" sz="1200" dirty="0" smtClean="0"/>
              <a:t>televisivos y consulta nuestros mapas.</a:t>
            </a:r>
            <a:endParaRPr lang="es-MX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191715" y="4001717"/>
            <a:ext cx="260877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Además personas de distintas partes se han interesado en nuestros datos para trabajos de investigación.</a:t>
            </a:r>
            <a:endParaRPr lang="es-MX" sz="1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718947" y="5876625"/>
            <a:ext cx="496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i="1" dirty="0" smtClean="0"/>
              <a:t>Mapa de temperaturas mínimas del día 27 de diciembre de 2015.</a:t>
            </a:r>
            <a:endParaRPr lang="es-MX" sz="1400" b="1" i="1" dirty="0"/>
          </a:p>
        </p:txBody>
      </p:sp>
    </p:spTree>
    <p:extLst>
      <p:ext uri="{BB962C8B-B14F-4D97-AF65-F5344CB8AC3E}">
        <p14:creationId xmlns:p14="http://schemas.microsoft.com/office/powerpoint/2010/main" val="42452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787222" y="1457685"/>
            <a:ext cx="7598535" cy="1336192"/>
          </a:xfrm>
        </p:spPr>
        <p:txBody>
          <a:bodyPr>
            <a:normAutofit fontScale="90000"/>
          </a:bodyPr>
          <a:lstStyle/>
          <a:p>
            <a:r>
              <a:rPr lang="es-ES" noProof="1" smtClean="0"/>
              <a:t>Los datos y productos del REMAS están disponibles en el sitio web</a:t>
            </a:r>
            <a:endParaRPr lang="es-ES" noProof="1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217735" y="3364032"/>
            <a:ext cx="6737510" cy="83874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5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www.siafeson.com/remas/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395579" y="4844194"/>
            <a:ext cx="8110428" cy="454715"/>
            <a:chOff x="239312" y="5708462"/>
            <a:chExt cx="8648372" cy="606287"/>
          </a:xfrm>
        </p:grpSpPr>
        <p:sp>
          <p:nvSpPr>
            <p:cNvPr id="4" name="Título 1"/>
            <p:cNvSpPr txBox="1">
              <a:spLocks/>
            </p:cNvSpPr>
            <p:nvPr/>
          </p:nvSpPr>
          <p:spPr>
            <a:xfrm>
              <a:off x="239312" y="5708462"/>
              <a:ext cx="8387036" cy="606287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4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4050" noProof="1" smtClean="0"/>
                <a:t>Vamos a ver una pequeña muestra de lo que hay en </a:t>
              </a:r>
              <a:r>
                <a:rPr lang="es-ES" sz="4050" noProof="1"/>
                <a:t>el sitio web  </a:t>
              </a:r>
            </a:p>
          </p:txBody>
        </p:sp>
        <p:sp>
          <p:nvSpPr>
            <p:cNvPr id="3" name="Cara sonriente 2"/>
            <p:cNvSpPr/>
            <p:nvPr/>
          </p:nvSpPr>
          <p:spPr>
            <a:xfrm>
              <a:off x="8363808" y="5783654"/>
              <a:ext cx="523876" cy="457200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</p:spTree>
    <p:extLst>
      <p:ext uri="{BB962C8B-B14F-4D97-AF65-F5344CB8AC3E}">
        <p14:creationId xmlns:p14="http://schemas.microsoft.com/office/powerpoint/2010/main" val="41321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276" y="468974"/>
            <a:ext cx="7315501" cy="503272"/>
          </a:xfrm>
        </p:spPr>
        <p:txBody>
          <a:bodyPr>
            <a:noAutofit/>
          </a:bodyPr>
          <a:lstStyle/>
          <a:p>
            <a:pPr algn="just"/>
            <a:r>
              <a:rPr lang="es-ES" sz="1600" noProof="1"/>
              <a:t>Al ingresar a la página los saludamos con la temperatura mínima, la temepratura máxima y la precipitación máxima del </a:t>
            </a:r>
            <a:r>
              <a:rPr lang="es-ES" sz="1600" noProof="1" smtClean="0"/>
              <a:t>día.</a:t>
            </a:r>
            <a:endParaRPr lang="es-ES" sz="1600" noProof="1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1272012"/>
            <a:ext cx="9141143" cy="506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28909</TotalTime>
  <Words>1084</Words>
  <Application>Microsoft Office PowerPoint</Application>
  <PresentationFormat>On-screen Show (4:3)</PresentationFormat>
  <Paragraphs>131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Book Antiqua</vt:lpstr>
      <vt:lpstr>Calibri</vt:lpstr>
      <vt:lpstr>Century Gothic</vt:lpstr>
      <vt:lpstr>Times New Roman</vt:lpstr>
      <vt:lpstr>Trebuchet MS</vt:lpstr>
      <vt:lpstr>Wingdings</vt:lpstr>
      <vt:lpstr>Wingdings 3</vt:lpstr>
      <vt:lpstr>Ion</vt:lpstr>
      <vt:lpstr>Faceta</vt:lpstr>
      <vt:lpstr>PowerPoint Presentation</vt:lpstr>
      <vt:lpstr>PowerPoint Presentation</vt:lpstr>
      <vt:lpstr>REMAS </vt:lpstr>
      <vt:lpstr>PowerPoint Presentation</vt:lpstr>
      <vt:lpstr>PowerPoint Presentation</vt:lpstr>
      <vt:lpstr>PowerPoint Presentation</vt:lpstr>
      <vt:lpstr>Colaboraciones con protección civil y de carácter científico.</vt:lpstr>
      <vt:lpstr>Los datos y productos del REMAS están disponibles en el sitio web</vt:lpstr>
      <vt:lpstr>Al ingresar a la página los saludamos con la temperatura mínima, la temepratura máxima y la precipitación máxima del día.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Antes de REMAS…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Condiciones meteorológicas esperadas</dc:title>
  <dc:creator>Alex</dc:creator>
  <cp:lastModifiedBy>Susana</cp:lastModifiedBy>
  <cp:revision>526</cp:revision>
  <dcterms:created xsi:type="dcterms:W3CDTF">2015-03-12T17:24:05Z</dcterms:created>
  <dcterms:modified xsi:type="dcterms:W3CDTF">2016-07-23T20:16:11Z</dcterms:modified>
</cp:coreProperties>
</file>