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8"/>
  </p:notesMasterIdLst>
  <p:sldIdLst>
    <p:sldId id="266" r:id="rId3"/>
    <p:sldId id="353" r:id="rId4"/>
    <p:sldId id="342" r:id="rId5"/>
    <p:sldId id="361" r:id="rId6"/>
    <p:sldId id="365" r:id="rId7"/>
    <p:sldId id="362" r:id="rId8"/>
    <p:sldId id="363" r:id="rId9"/>
    <p:sldId id="364" r:id="rId10"/>
    <p:sldId id="351" r:id="rId11"/>
    <p:sldId id="367" r:id="rId12"/>
    <p:sldId id="368" r:id="rId13"/>
    <p:sldId id="370" r:id="rId14"/>
    <p:sldId id="341" r:id="rId15"/>
    <p:sldId id="280" r:id="rId16"/>
    <p:sldId id="279" r:id="rId17"/>
    <p:sldId id="262" r:id="rId18"/>
    <p:sldId id="268" r:id="rId19"/>
    <p:sldId id="261" r:id="rId20"/>
    <p:sldId id="270" r:id="rId21"/>
    <p:sldId id="273" r:id="rId22"/>
    <p:sldId id="264" r:id="rId23"/>
    <p:sldId id="281" r:id="rId24"/>
    <p:sldId id="283" r:id="rId25"/>
    <p:sldId id="339" r:id="rId26"/>
    <p:sldId id="340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60EA-1C19-43FC-9D1A-DD8ABA0B97CE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A0D-B4B5-49F6-B02A-97E6E9E93C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1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5563-2F0C-4E09-A7DE-F7D88B7AA08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79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06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12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3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87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9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4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08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62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156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2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8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70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119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65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51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38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005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889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37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659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06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23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6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3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02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38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56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9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3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F39-2905-4ADE-AEA0-BA11970BFADD}" type="datetimeFigureOut">
              <a:rPr lang="es-MX" smtClean="0"/>
              <a:t>17/05/2016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1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1613" y="4177049"/>
            <a:ext cx="5463391" cy="11114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Novedades y condiciones meteorológicas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5034" y="811017"/>
            <a:ext cx="815655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Red de Estaciones Meteorológicas Automatizadas del Estado de Sonora</a:t>
            </a:r>
            <a:endParaRPr lang="es-MX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20158" y="6431675"/>
            <a:ext cx="1231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CESAVESON</a:t>
            </a:r>
            <a:endParaRPr lang="es-MX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29618" y="6431675"/>
            <a:ext cx="1206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SIAFESON</a:t>
            </a:r>
            <a:endParaRPr lang="es-MX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57" y="1970052"/>
            <a:ext cx="4616266" cy="20296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32" y="5682649"/>
            <a:ext cx="642314" cy="7388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3" y="5654941"/>
            <a:ext cx="584127" cy="7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338" name="Picture 2" descr="https://upload.wikimedia.org/wikipedia/commons/3/31/Modelo_atmosf%C3%A9rico_glob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60" y="3594008"/>
            <a:ext cx="3566046" cy="24084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2 CuadroTexto"/>
          <p:cNvSpPr txBox="1"/>
          <p:nvPr/>
        </p:nvSpPr>
        <p:spPr>
          <a:xfrm>
            <a:off x="304435" y="451948"/>
            <a:ext cx="850112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Modelación Numérica del Clima y el </a:t>
            </a:r>
            <a:r>
              <a:rPr lang="es-MX" dirty="0"/>
              <a:t>T</a:t>
            </a:r>
            <a:r>
              <a:rPr lang="es-MX" dirty="0" smtClean="0"/>
              <a:t>iempo</a:t>
            </a:r>
            <a:r>
              <a:rPr lang="es-MX" dirty="0" smtClean="0"/>
              <a:t>: Aplicación de ecuaciones en una malla tridimensional que rigen la física, la dinámica de fluidos y la química.  Los resultados son evaluados contra observaciones para efectos de validación.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6978"/>
          <a:stretch>
            <a:fillRect/>
          </a:stretch>
        </p:blipFill>
        <p:spPr bwMode="auto">
          <a:xfrm>
            <a:off x="4391662" y="1736620"/>
            <a:ext cx="4572032" cy="3571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6 Flecha derecha"/>
          <p:cNvSpPr/>
          <p:nvPr/>
        </p:nvSpPr>
        <p:spPr>
          <a:xfrm>
            <a:off x="3770473" y="4665578"/>
            <a:ext cx="62122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824423" y="2665314"/>
            <a:ext cx="242889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Modelo Circulación Global (100 km)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157592" y="5451830"/>
            <a:ext cx="343254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MX" dirty="0" smtClean="0"/>
              <a:t>Modelo de Meso Escala WRF</a:t>
            </a:r>
          </a:p>
          <a:p>
            <a:pPr algn="ctr"/>
            <a:r>
              <a:rPr lang="es-MX" dirty="0" err="1" smtClean="0"/>
              <a:t>Weather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and </a:t>
            </a:r>
            <a:r>
              <a:rPr lang="es-MX" dirty="0" err="1" smtClean="0"/>
              <a:t>Forecasting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643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69" name="Picture 5" descr="https://encrypted-tbn3.gstatic.com/images?q=tbn:ANd9GcTFj11RnhTO647OV3giZbmYTC9dHf0WMUm68oYqGx4T35n8GD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72" y="1316653"/>
            <a:ext cx="2749768" cy="2689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705280" cy="25070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8 Flecha derecha"/>
          <p:cNvSpPr/>
          <p:nvPr/>
        </p:nvSpPr>
        <p:spPr>
          <a:xfrm>
            <a:off x="3286116" y="2357430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642918"/>
            <a:ext cx="15716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MCG (100 km)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2066" y="500042"/>
            <a:ext cx="3714776" cy="615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Modelo de Meso Escala (13 Km, 5 días)</a:t>
            </a:r>
          </a:p>
          <a:p>
            <a:pPr algn="ctr"/>
            <a:r>
              <a:rPr lang="es-MX" dirty="0" smtClean="0"/>
              <a:t>(</a:t>
            </a:r>
            <a:r>
              <a:rPr lang="es-MX" sz="1600" dirty="0" smtClean="0"/>
              <a:t>Cortesía del INIFAP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14" name="Imagen 11"/>
          <p:cNvPicPr/>
          <p:nvPr/>
        </p:nvPicPr>
        <p:blipFill rotWithShape="1">
          <a:blip r:embed="rId4" cstate="print"/>
          <a:srcRect l="1650" r="-1"/>
          <a:stretch/>
        </p:blipFill>
        <p:spPr>
          <a:xfrm>
            <a:off x="714348" y="4476019"/>
            <a:ext cx="2369858" cy="20365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5" name="14 Flecha izquierda y arriba"/>
          <p:cNvSpPr/>
          <p:nvPr/>
        </p:nvSpPr>
        <p:spPr>
          <a:xfrm>
            <a:off x="3357554" y="4286256"/>
            <a:ext cx="4143404" cy="18573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3857620" y="478632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Interpolación para obtener datos puntuales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143240" y="164305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Asimilación de datos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43240" y="278605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Datos observados</a:t>
            </a:r>
          </a:p>
          <a:p>
            <a:pPr algn="ctr"/>
            <a:r>
              <a:rPr lang="es-MX" dirty="0" smtClean="0"/>
              <a:t>(</a:t>
            </a:r>
            <a:r>
              <a:rPr lang="es-MX" dirty="0" err="1" smtClean="0"/>
              <a:t>Downscalling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72000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Parametrización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6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10 Grupo"/>
          <p:cNvGrpSpPr/>
          <p:nvPr/>
        </p:nvGrpSpPr>
        <p:grpSpPr>
          <a:xfrm>
            <a:off x="162766" y="551565"/>
            <a:ext cx="8803174" cy="5743179"/>
            <a:chOff x="305642" y="707320"/>
            <a:chExt cx="8803174" cy="5743179"/>
          </a:xfrm>
        </p:grpSpPr>
        <p:sp>
          <p:nvSpPr>
            <p:cNvPr id="3" name="2 CuadroTexto"/>
            <p:cNvSpPr txBox="1"/>
            <p:nvPr/>
          </p:nvSpPr>
          <p:spPr>
            <a:xfrm>
              <a:off x="357158" y="707320"/>
              <a:ext cx="3960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/>
                <a:t>Computación del clima</a:t>
              </a:r>
              <a:endParaRPr lang="es-MX" sz="2800" dirty="0"/>
            </a:p>
          </p:txBody>
        </p:sp>
        <p:pic>
          <p:nvPicPr>
            <p:cNvPr id="15364" name="Picture 4" descr="http://boletinsgm.igeolcu.unam.mx/bsgm/images/epoca04/6702/(6)Ruiz_img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080" y="2080421"/>
              <a:ext cx="5143536" cy="321869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sp>
          <p:nvSpPr>
            <p:cNvPr id="6" name="5 CuadroTexto"/>
            <p:cNvSpPr txBox="1"/>
            <p:nvPr/>
          </p:nvSpPr>
          <p:spPr>
            <a:xfrm>
              <a:off x="5394040" y="836107"/>
              <a:ext cx="3714776" cy="8617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/>
                <a:t>Modelo de Meso Escala (13 Km, 5 días)</a:t>
              </a:r>
            </a:p>
            <a:p>
              <a:pPr algn="ctr"/>
              <a:r>
                <a:rPr lang="es-MX" sz="1600" dirty="0" smtClean="0"/>
                <a:t>Tiempo de procesamiento  (10 - 16 horas)</a:t>
              </a:r>
            </a:p>
            <a:p>
              <a:pPr algn="ctr"/>
              <a:r>
                <a:rPr lang="es-MX" sz="1600" dirty="0" smtClean="0"/>
                <a:t>Pronóstico diario</a:t>
              </a:r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05642" y="5804168"/>
              <a:ext cx="521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/>
                <a:t>Los </a:t>
              </a:r>
              <a:r>
                <a:rPr lang="es-MX" sz="1200" b="1" dirty="0"/>
                <a:t>FLOPS</a:t>
              </a:r>
              <a:r>
                <a:rPr lang="es-MX" sz="1200" dirty="0"/>
                <a:t> son una medida de rendimiento de una computadora, especialmente en el campo científico, en donde se utiliza mucho las operaciones con datos de tipo flotante, para realizar simulaciones precisas y obtener resultados fidedignos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651787" y="1926387"/>
              <a:ext cx="3325995" cy="39703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Para pronósticos horarios se requiere una capacidad de computo de </a:t>
              </a:r>
              <a:r>
                <a:rPr lang="es-MX" dirty="0"/>
                <a:t>5 x 10 </a:t>
              </a:r>
              <a:r>
                <a:rPr lang="es-MX" baseline="30000" dirty="0"/>
                <a:t>11 </a:t>
              </a:r>
              <a:r>
                <a:rPr lang="es-MX" dirty="0" smtClean="0"/>
                <a:t> </a:t>
              </a:r>
              <a:r>
                <a:rPr lang="es-MX" dirty="0" err="1" smtClean="0"/>
                <a:t>flops</a:t>
              </a:r>
              <a:r>
                <a:rPr lang="es-MX" dirty="0" smtClean="0"/>
                <a:t> en 60 segundos  = 8 </a:t>
              </a:r>
              <a:r>
                <a:rPr lang="es-MX" dirty="0" err="1" smtClean="0"/>
                <a:t>Gflop</a:t>
              </a:r>
              <a:r>
                <a:rPr lang="es-MX" dirty="0" smtClean="0"/>
                <a:t> / s ~ 8 millones de operaciones para cada nodo de la malla.</a:t>
              </a:r>
            </a:p>
            <a:p>
              <a:pPr algn="just"/>
              <a:endParaRPr lang="es-MX" dirty="0"/>
            </a:p>
            <a:p>
              <a:pPr algn="just"/>
              <a:r>
                <a:rPr lang="es-MX" dirty="0" smtClean="0"/>
                <a:t>En las condiciones actuales de cómputo el tiempo de procesamiento para el pronóstico horario se estima que es de 48 horas con salidas que ocupa un espacio de ½ GB  para cada set de datos.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7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203" y="201706"/>
            <a:ext cx="7886700" cy="112591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/>
              <a:t>Inició la temporada de ciclones tropicales para el Océano Pacífico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4955" y="3364485"/>
            <a:ext cx="3402986" cy="1864717"/>
          </a:xfr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éste año se esperan </a:t>
            </a: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ciclones tropicales: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el Océano Pacífico (tres por arriba del promedio) 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el Océano Atlántico (dos por arriba del promedio).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ronóstico de Ciclones Tropicales en México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71" y="1300587"/>
            <a:ext cx="4968621" cy="52669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CuadroTexto 3"/>
          <p:cNvSpPr txBox="1"/>
          <p:nvPr/>
        </p:nvSpPr>
        <p:spPr>
          <a:xfrm>
            <a:off x="294955" y="1541904"/>
            <a:ext cx="340298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día 15 de mayo inició la temporada de ciclones tropicales para el Océano Pacífico y el día primero de junio iniciará para el Océano Atlántico. La temporada finalizará el 30  de noviembre.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94955" y="5458637"/>
            <a:ext cx="3402986" cy="8480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prevé que de cuatro a seis ciclones impacten directamente en las costas mexicanas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321983" y="3017283"/>
            <a:ext cx="243205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16 Modelo dinámicos</a:t>
            </a:r>
          </a:p>
          <a:p>
            <a:endParaRPr lang="es-MX" dirty="0"/>
          </a:p>
          <a:p>
            <a:r>
              <a:rPr lang="es-MX" dirty="0"/>
              <a:t>9</a:t>
            </a:r>
            <a:r>
              <a:rPr lang="es-MX" dirty="0" smtClean="0"/>
              <a:t>  </a:t>
            </a:r>
            <a:r>
              <a:rPr lang="es-MX" dirty="0"/>
              <a:t>Modelos estadísticos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3780" y="283498"/>
            <a:ext cx="153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5"/>
                </a:solidFill>
              </a:rPr>
              <a:t>El Niño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6" y="880508"/>
            <a:ext cx="5616702" cy="57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21606" y="567119"/>
            <a:ext cx="124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El Niño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42248" y="567119"/>
            <a:ext cx="696557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 Niño se está debilitando. Se prevé que llegue a una condición neutral a finales de primavera o a inicios de verano.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41141" y="2652332"/>
            <a:ext cx="2366683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Podría presentarse La Niña durante el verano o a principios de otoño, lo que representaría </a:t>
            </a:r>
            <a:r>
              <a:rPr lang="es-MX" sz="1600" dirty="0" smtClean="0"/>
              <a:t>la disminución de lluvias o sequías en </a:t>
            </a:r>
            <a:r>
              <a:rPr lang="es-MX" sz="1600" dirty="0" smtClean="0"/>
              <a:t>el norte del país.</a:t>
            </a:r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40" y="1407255"/>
            <a:ext cx="5991225" cy="468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5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99537" y="761609"/>
            <a:ext cx="8522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mayo</a:t>
            </a:r>
          </a:p>
        </p:txBody>
      </p:sp>
      <p:pic>
        <p:nvPicPr>
          <p:cNvPr id="1026" name="Picture 2" descr="http://smn1.conagua.gob.mx/climatologia/pronostico/estacional/lluvia/pronA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" y="1896226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4" descr="http://smn1.conagua.gob.mx/climatologia/pronostico/estacional/lluvia/aporA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46" y="1896225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58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34149" y="903274"/>
            <a:ext cx="8522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junio</a:t>
            </a:r>
          </a:p>
        </p:txBody>
      </p:sp>
      <p:pic>
        <p:nvPicPr>
          <p:cNvPr id="2" name="Picture 2" descr="http://smn1.conagua.gob.mx/climatologia/pronostico/estacional/lluvia/pronB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" y="1940973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4" descr="http://smn1.conagua.gob.mx/climatologia/pronostico/estacional/lluvia/aporB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79" y="1940973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54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02939" y="916448"/>
            <a:ext cx="7697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julio</a:t>
            </a:r>
          </a:p>
        </p:txBody>
      </p:sp>
      <p:pic>
        <p:nvPicPr>
          <p:cNvPr id="2" name="Picture 2" descr="http://smn1.conagua.gob.mx/climatologia/pronostico/estacional/lluvia/pronC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" y="1864039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4" descr="http://smn1.conagua.gob.mx/climatologia/pronostico/estacional/lluvia/aporC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44" y="1864039"/>
            <a:ext cx="4479131" cy="346114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88784" y="897434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mayo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" y="1962719"/>
            <a:ext cx="4438841" cy="34564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82" y="1962719"/>
            <a:ext cx="4469702" cy="34461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06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26" y="390683"/>
            <a:ext cx="260985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CuadroTexto 4"/>
          <p:cNvSpPr txBox="1"/>
          <p:nvPr/>
        </p:nvSpPr>
        <p:spPr>
          <a:xfrm>
            <a:off x="1061089" y="1384761"/>
            <a:ext cx="4117686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s-MX" sz="2100" dirty="0" smtClean="0"/>
          </a:p>
          <a:p>
            <a:pPr algn="just"/>
            <a:r>
              <a:rPr lang="es-MX" sz="2100" dirty="0" smtClean="0"/>
              <a:t>Seguimos mejorando y trabajando en la aplicación móvil REMAS.</a:t>
            </a:r>
          </a:p>
          <a:p>
            <a:pPr algn="just"/>
            <a:endParaRPr lang="es-MX" sz="2100" dirty="0"/>
          </a:p>
        </p:txBody>
      </p:sp>
      <p:sp>
        <p:nvSpPr>
          <p:cNvPr id="6" name="Estrella de 5 puntas 5"/>
          <p:cNvSpPr/>
          <p:nvPr/>
        </p:nvSpPr>
        <p:spPr>
          <a:xfrm>
            <a:off x="330262" y="484812"/>
            <a:ext cx="1831043" cy="126034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7" name="CuadroTexto 6"/>
          <p:cNvSpPr txBox="1"/>
          <p:nvPr/>
        </p:nvSpPr>
        <p:spPr>
          <a:xfrm>
            <a:off x="1424162" y="3494712"/>
            <a:ext cx="2209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Requisitos:</a:t>
            </a:r>
          </a:p>
          <a:p>
            <a:endParaRPr lang="es-MX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dirty="0"/>
              <a:t>Sistema Android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dirty="0"/>
              <a:t>Internet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dirty="0"/>
              <a:t>Ubicación activada</a:t>
            </a:r>
          </a:p>
        </p:txBody>
      </p:sp>
    </p:spTree>
    <p:extLst>
      <p:ext uri="{BB962C8B-B14F-4D97-AF65-F5344CB8AC3E}">
        <p14:creationId xmlns:p14="http://schemas.microsoft.com/office/powerpoint/2010/main" val="831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77042" y="907283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</a:t>
            </a:r>
            <a:r>
              <a:rPr lang="es-MX" sz="2100" dirty="0" smtClean="0">
                <a:solidFill>
                  <a:srgbClr val="FF3300"/>
                </a:solidFill>
              </a:rPr>
              <a:t>junio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985756"/>
            <a:ext cx="4438841" cy="34667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24" y="1985756"/>
            <a:ext cx="4459415" cy="34410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7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50148" y="907283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</a:t>
            </a:r>
            <a:r>
              <a:rPr lang="es-MX" sz="2100" dirty="0" smtClean="0">
                <a:solidFill>
                  <a:srgbClr val="FF3300"/>
                </a:solidFill>
              </a:rPr>
              <a:t>julio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" y="2025760"/>
            <a:ext cx="4449128" cy="34615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27" y="2025760"/>
            <a:ext cx="4464558" cy="34718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18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8" y="382273"/>
            <a:ext cx="543306" cy="5915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" name="CuadroTexto 11"/>
          <p:cNvSpPr txBox="1"/>
          <p:nvPr/>
        </p:nvSpPr>
        <p:spPr>
          <a:xfrm>
            <a:off x="864972" y="297931"/>
            <a:ext cx="418784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Temperatura promedio: </a:t>
            </a:r>
          </a:p>
          <a:p>
            <a:pPr algn="just"/>
            <a:r>
              <a:rPr lang="es-MX" sz="1600" dirty="0"/>
              <a:t>del martes </a:t>
            </a:r>
            <a:r>
              <a:rPr lang="es-MX" sz="1600" dirty="0" smtClean="0"/>
              <a:t>17 </a:t>
            </a:r>
            <a:r>
              <a:rPr lang="es-MX" sz="1600" dirty="0"/>
              <a:t>al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de 2016.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64972" y="3350020"/>
            <a:ext cx="418784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Temperatura promedio: </a:t>
            </a:r>
          </a:p>
          <a:p>
            <a:pPr algn="just"/>
            <a:r>
              <a:rPr lang="es-MX" sz="1600" dirty="0"/>
              <a:t>del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al jueves </a:t>
            </a:r>
            <a:r>
              <a:rPr lang="es-MX" sz="1600" dirty="0" smtClean="0"/>
              <a:t>dos </a:t>
            </a:r>
            <a:r>
              <a:rPr lang="es-MX" sz="1600" dirty="0"/>
              <a:t>de </a:t>
            </a:r>
            <a:r>
              <a:rPr lang="es-MX" sz="1600" dirty="0" smtClean="0"/>
              <a:t>junio </a:t>
            </a:r>
            <a:r>
              <a:rPr lang="es-MX" sz="1600" dirty="0"/>
              <a:t>de 2016.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576" y="1900634"/>
            <a:ext cx="501968" cy="31535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6" name="CuadroTexto 15"/>
          <p:cNvSpPr txBox="1"/>
          <p:nvPr/>
        </p:nvSpPr>
        <p:spPr>
          <a:xfrm>
            <a:off x="5758933" y="1839506"/>
            <a:ext cx="307657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Anomalía de temperatura: </a:t>
            </a:r>
          </a:p>
          <a:p>
            <a:pPr algn="just"/>
            <a:r>
              <a:rPr lang="es-MX" sz="1600" dirty="0"/>
              <a:t>del martes </a:t>
            </a:r>
            <a:r>
              <a:rPr lang="es-MX" sz="1600" dirty="0" smtClean="0"/>
              <a:t>17 </a:t>
            </a:r>
            <a:r>
              <a:rPr lang="es-MX" sz="1600" dirty="0"/>
              <a:t>al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de 2016.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818" y="1101250"/>
            <a:ext cx="2717197" cy="1977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122" r="3879" b="5377"/>
          <a:stretch/>
        </p:blipFill>
        <p:spPr>
          <a:xfrm>
            <a:off x="1578229" y="4367281"/>
            <a:ext cx="2717682" cy="21163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866" y="2837526"/>
            <a:ext cx="3064383" cy="21602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45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8" y="285044"/>
            <a:ext cx="581597" cy="61845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CuadroTexto 6"/>
          <p:cNvSpPr txBox="1"/>
          <p:nvPr/>
        </p:nvSpPr>
        <p:spPr>
          <a:xfrm>
            <a:off x="1017515" y="301977"/>
            <a:ext cx="356089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Precipitación (mm): </a:t>
            </a:r>
          </a:p>
          <a:p>
            <a:pPr algn="just"/>
            <a:r>
              <a:rPr lang="es-MX" sz="1600" dirty="0"/>
              <a:t>del martes </a:t>
            </a:r>
            <a:r>
              <a:rPr lang="es-MX" sz="1600" dirty="0" smtClean="0"/>
              <a:t>17 </a:t>
            </a:r>
            <a:r>
              <a:rPr lang="es-MX" sz="1600" dirty="0"/>
              <a:t>al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de 2016.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17515" y="3418803"/>
            <a:ext cx="356089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Precipitación (mm): </a:t>
            </a:r>
          </a:p>
          <a:p>
            <a:r>
              <a:rPr lang="es-MX" sz="1600" dirty="0"/>
              <a:t>del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al jueves </a:t>
            </a:r>
            <a:r>
              <a:rPr lang="es-MX" sz="1600" dirty="0" smtClean="0"/>
              <a:t>dos </a:t>
            </a:r>
            <a:r>
              <a:rPr lang="es-MX" sz="1600" dirty="0"/>
              <a:t>de </a:t>
            </a:r>
            <a:r>
              <a:rPr lang="es-MX" sz="1600" dirty="0" smtClean="0"/>
              <a:t>junio </a:t>
            </a:r>
            <a:r>
              <a:rPr lang="es-MX" sz="1600" dirty="0"/>
              <a:t>de 2016.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06" y="2401889"/>
            <a:ext cx="513397" cy="29937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CuadroTexto 10"/>
          <p:cNvSpPr txBox="1"/>
          <p:nvPr/>
        </p:nvSpPr>
        <p:spPr>
          <a:xfrm>
            <a:off x="4934004" y="1403902"/>
            <a:ext cx="392213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Anomalía de Precipitación (% de la normal): </a:t>
            </a:r>
          </a:p>
          <a:p>
            <a:pPr algn="just"/>
            <a:r>
              <a:rPr lang="es-MX" sz="1600" dirty="0"/>
              <a:t>del martes </a:t>
            </a:r>
            <a:r>
              <a:rPr lang="es-MX" sz="1600" dirty="0" smtClean="0"/>
              <a:t>17 </a:t>
            </a:r>
            <a:r>
              <a:rPr lang="es-MX" sz="1600" dirty="0"/>
              <a:t>al miércoles </a:t>
            </a:r>
            <a:r>
              <a:rPr lang="es-MX" sz="1600" dirty="0" smtClean="0"/>
              <a:t>25 </a:t>
            </a:r>
            <a:r>
              <a:rPr lang="es-MX" sz="1600" dirty="0"/>
              <a:t>de </a:t>
            </a:r>
            <a:r>
              <a:rPr lang="es-MX" sz="1600" dirty="0" smtClean="0"/>
              <a:t>mayo </a:t>
            </a:r>
            <a:r>
              <a:rPr lang="es-MX" sz="1600" dirty="0"/>
              <a:t>de 2016.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935" y="1269942"/>
            <a:ext cx="2736056" cy="20288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14" y="4396886"/>
            <a:ext cx="2750344" cy="20829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242" y="2700289"/>
            <a:ext cx="3185160" cy="24223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1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021" y="1023047"/>
            <a:ext cx="6677120" cy="378003"/>
          </a:xfrm>
        </p:spPr>
        <p:txBody>
          <a:bodyPr>
            <a:noAutofit/>
          </a:bodyPr>
          <a:lstStyle/>
          <a:p>
            <a:r>
              <a:rPr lang="es-MX" sz="2400" b="1" dirty="0"/>
              <a:t>Condiciones meteorológicas esperadas para Sonora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25495" y="1519810"/>
            <a:ext cx="7448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Temperatura máxima (</a:t>
            </a:r>
            <a:r>
              <a:rPr lang="es-MX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Tmax</a:t>
            </a:r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temperatura mínima (</a:t>
            </a:r>
            <a:r>
              <a:rPr lang="es-MX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Tmin</a:t>
            </a:r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esperadas para las principales regiones agrícolas de Sonora durante los próximos días.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79600"/>
              </p:ext>
            </p:extLst>
          </p:nvPr>
        </p:nvGraphicFramePr>
        <p:xfrm>
          <a:off x="1025495" y="1979853"/>
          <a:ext cx="7448722" cy="3650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505"/>
                <a:gridCol w="835716"/>
                <a:gridCol w="755309"/>
                <a:gridCol w="812248"/>
                <a:gridCol w="736100"/>
                <a:gridCol w="799556"/>
                <a:gridCol w="812248"/>
                <a:gridCol w="799556"/>
                <a:gridCol w="761484"/>
              </a:tblGrid>
              <a:tr h="2583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Martes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Miércoles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84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8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Caborca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a 19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Comunidades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Yaquis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a 40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a 18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Fuerte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Mayo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a 39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a 39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a 39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a 39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Guaymas-Empalme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 a 41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a 40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a 19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Hermosillo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a 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a 20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Pesqueira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34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a 19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San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Luis Río Colorado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Sonoyta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 a 32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 a 32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Mayo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Yaqui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a 38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2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pic>
        <p:nvPicPr>
          <p:cNvPr id="2050" name="Picture 2" descr="http://freeiconbox.com/icon/256/250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4" y="1377404"/>
            <a:ext cx="807511" cy="8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7627"/>
              </p:ext>
            </p:extLst>
          </p:nvPr>
        </p:nvGraphicFramePr>
        <p:xfrm>
          <a:off x="1683509" y="2347945"/>
          <a:ext cx="3889390" cy="277325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84955"/>
                <a:gridCol w="704184"/>
                <a:gridCol w="672596"/>
                <a:gridCol w="512806"/>
                <a:gridCol w="614849"/>
              </a:tblGrid>
              <a:tr h="368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/>
                        <a:t> </a:t>
                      </a:r>
                    </a:p>
                  </a:txBody>
                  <a:tcPr marL="33338" marR="3333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Velocidad máxima de vientos (km/h)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Martes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Miércoles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3091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Caborca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Comunidades</a:t>
                      </a:r>
                      <a:r>
                        <a:rPr lang="es-MX" sz="1100" baseline="0" dirty="0" smtClean="0"/>
                        <a:t> Yaquis</a:t>
                      </a:r>
                      <a:endParaRPr lang="es-MX" sz="1100" dirty="0" smtClean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Fuerte</a:t>
                      </a:r>
                      <a:r>
                        <a:rPr lang="es-MX" sz="1100" baseline="0" dirty="0" smtClean="0"/>
                        <a:t> Mayo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32141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Guaymas-Empalme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Hermosillo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err="1" smtClean="0"/>
                        <a:t>Pesqueira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37 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San</a:t>
                      </a:r>
                      <a:r>
                        <a:rPr lang="es-MX" sz="1100" baseline="0" dirty="0" smtClean="0"/>
                        <a:t> Luis Río Colorado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err="1" smtClean="0"/>
                        <a:t>Sonoyta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Valle</a:t>
                      </a:r>
                      <a:r>
                        <a:rPr lang="es-MX" sz="1100" baseline="0" dirty="0" smtClean="0"/>
                        <a:t> del Mayo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Valle</a:t>
                      </a:r>
                      <a:r>
                        <a:rPr lang="es-MX" sz="1100" baseline="0" dirty="0" smtClean="0"/>
                        <a:t> del Yaqui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2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8772" y="1672750"/>
            <a:ext cx="50163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0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2. Velocidad máxima de vientos esperados durante los próximos días en las principales regiones agrícolas de Sonora.</a:t>
            </a:r>
            <a:endParaRPr lang="es-MX" altLang="es-MX" sz="105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1" y="1182948"/>
            <a:ext cx="4492689" cy="3780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100" b="1" dirty="0"/>
          </a:p>
        </p:txBody>
      </p:sp>
      <p:pic>
        <p:nvPicPr>
          <p:cNvPr id="1028" name="Picture 4" descr="https://encrypted-tbn3.gstatic.com/images?q=tbn:ANd9GcR9GJIFyRMeEyRhGld57b1ffkgiMzVxkgCCcG0j2UowBTzH5CkZ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3" y="1415226"/>
            <a:ext cx="868171" cy="868171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Marcador de contenido 3" descr="http://cdns2.freepik.com/foto-gratis/lluvia_318-972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3090" r="11564" b="11454"/>
          <a:stretch/>
        </p:blipFill>
        <p:spPr bwMode="auto">
          <a:xfrm>
            <a:off x="6293875" y="2602590"/>
            <a:ext cx="531341" cy="42228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CuadroTexto 1"/>
          <p:cNvSpPr txBox="1"/>
          <p:nvPr/>
        </p:nvSpPr>
        <p:spPr>
          <a:xfrm>
            <a:off x="6293876" y="3118089"/>
            <a:ext cx="248023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No se esperan precipitaciones en las principales zonas agrícolas durante los próximos días.</a:t>
            </a:r>
          </a:p>
        </p:txBody>
      </p:sp>
    </p:spTree>
    <p:extLst>
      <p:ext uri="{BB962C8B-B14F-4D97-AF65-F5344CB8AC3E}">
        <p14:creationId xmlns:p14="http://schemas.microsoft.com/office/powerpoint/2010/main" val="1968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65" y="871393"/>
            <a:ext cx="3237738" cy="57233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788" r="2610" b="774"/>
          <a:stretch/>
        </p:blipFill>
        <p:spPr>
          <a:xfrm>
            <a:off x="696327" y="1545991"/>
            <a:ext cx="2790526" cy="49568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CuadroTexto 8"/>
          <p:cNvSpPr txBox="1"/>
          <p:nvPr/>
        </p:nvSpPr>
        <p:spPr>
          <a:xfrm>
            <a:off x="1774123" y="988466"/>
            <a:ext cx="8211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Antes</a:t>
            </a:r>
            <a:endParaRPr lang="es-MX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75864" y="294385"/>
            <a:ext cx="89124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Ahora</a:t>
            </a:r>
            <a:endParaRPr lang="es-MX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9468" y="294385"/>
            <a:ext cx="426564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Mejoramos la presentación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72678" y="1636670"/>
            <a:ext cx="123950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Añadimos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415" y="308793"/>
            <a:ext cx="3555873" cy="62634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CuadroTexto 4"/>
          <p:cNvSpPr txBox="1"/>
          <p:nvPr/>
        </p:nvSpPr>
        <p:spPr>
          <a:xfrm>
            <a:off x="239126" y="1585303"/>
            <a:ext cx="45211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Nueva sección de pronósticos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760258" y="1721224"/>
            <a:ext cx="568157" cy="26894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1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4" y="215047"/>
            <a:ext cx="3584448" cy="63247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84" y="215047"/>
            <a:ext cx="3552444" cy="63247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CuadroTexto 6"/>
          <p:cNvSpPr txBox="1"/>
          <p:nvPr/>
        </p:nvSpPr>
        <p:spPr>
          <a:xfrm>
            <a:off x="3156386" y="4610637"/>
            <a:ext cx="2574711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De entrada nos mostrará el pronóstico de la estación más cercana, pero podemos elegir cualquiera en la lista desplegable.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70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15521" y="1622736"/>
            <a:ext cx="3307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Pronóstico por estación para los siguientes cinco días: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/>
              <a:t>temperatura promedio,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/>
              <a:t>temperatura máxima,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/>
              <a:t>temperatura mínima,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/>
              <a:t>precipitación y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/>
              <a:t>humedad relativa.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6097" y="4981975"/>
            <a:ext cx="294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Gráfica de las condiciones meteorológicas de los cinco días anteriores.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47" y="188558"/>
            <a:ext cx="3671411" cy="65565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Flecha derecha 8"/>
          <p:cNvSpPr/>
          <p:nvPr/>
        </p:nvSpPr>
        <p:spPr>
          <a:xfrm>
            <a:off x="4328239" y="5074275"/>
            <a:ext cx="681642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0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80" y="140396"/>
            <a:ext cx="3665220" cy="6568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CuadroTexto 4"/>
          <p:cNvSpPr txBox="1"/>
          <p:nvPr/>
        </p:nvSpPr>
        <p:spPr>
          <a:xfrm>
            <a:off x="1223495" y="1153257"/>
            <a:ext cx="339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Para ver la imagen del pronóstico para los siguientes días sólo deslizamos la pantalla.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66670" y="2863059"/>
            <a:ext cx="36598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En la gráfica podremos elegir entre las mismas variables del pronóstico.</a:t>
            </a:r>
            <a:endParaRPr lang="es-MX" b="1" dirty="0"/>
          </a:p>
        </p:txBody>
      </p:sp>
      <p:sp>
        <p:nvSpPr>
          <p:cNvPr id="7" name="Flecha derecha 6"/>
          <p:cNvSpPr/>
          <p:nvPr/>
        </p:nvSpPr>
        <p:spPr>
          <a:xfrm>
            <a:off x="4221825" y="3249498"/>
            <a:ext cx="1058514" cy="336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56" y="3650132"/>
            <a:ext cx="1638014" cy="2930747"/>
          </a:xfrm>
          <a:prstGeom prst="rect">
            <a:avLst/>
          </a:prstGeom>
        </p:spPr>
      </p:pic>
      <p:sp>
        <p:nvSpPr>
          <p:cNvPr id="10" name="Flecha doblada hacia arriba 9"/>
          <p:cNvSpPr/>
          <p:nvPr/>
        </p:nvSpPr>
        <p:spPr>
          <a:xfrm rot="5400000">
            <a:off x="1024853" y="3395536"/>
            <a:ext cx="598970" cy="8524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8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80" y="143223"/>
            <a:ext cx="3677603" cy="6531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CuadroTexto 4"/>
          <p:cNvSpPr txBox="1"/>
          <p:nvPr/>
        </p:nvSpPr>
        <p:spPr>
          <a:xfrm>
            <a:off x="721217" y="4067576"/>
            <a:ext cx="355456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 tocar la línea de la gráfica nos mostrará el registro en un recuadro.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4275786" y="4456327"/>
            <a:ext cx="1403797" cy="33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1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054" y="2754825"/>
            <a:ext cx="7942997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MX" sz="3000" b="1" dirty="0"/>
          </a:p>
          <a:p>
            <a:pPr algn="ctr"/>
            <a:r>
              <a:rPr lang="es-MX" sz="3000" b="1" dirty="0"/>
              <a:t>Sugerencias y comentarios son bienvenidos…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¿Qué más les gustaría ver en la aplicación</a:t>
            </a:r>
            <a:r>
              <a:rPr lang="es-MX" sz="3000" dirty="0" smtClean="0"/>
              <a:t>?</a:t>
            </a:r>
          </a:p>
          <a:p>
            <a:pPr algn="ctr"/>
            <a:r>
              <a:rPr lang="es-MX" sz="3000" dirty="0" smtClean="0"/>
              <a:t>¿Qué otras cosas necesitan?</a:t>
            </a:r>
            <a:endParaRPr lang="es-MX" sz="3000" dirty="0"/>
          </a:p>
          <a:p>
            <a:pPr algn="ctr"/>
            <a:endParaRPr lang="es-MX" sz="3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84468" y="1614972"/>
            <a:ext cx="2338102" cy="696527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0" y="547260"/>
            <a:ext cx="3004237" cy="13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21593</TotalTime>
  <Words>1088</Words>
  <Application>Microsoft Office PowerPoint</Application>
  <PresentationFormat>Presentación en pantalla (4:3)</PresentationFormat>
  <Paragraphs>249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Agency FB</vt:lpstr>
      <vt:lpstr>Arial</vt:lpstr>
      <vt:lpstr>Calibri</vt:lpstr>
      <vt:lpstr>Calibri Light</vt:lpstr>
      <vt:lpstr>Tahoma</vt:lpstr>
      <vt:lpstr>Times New Roman</vt:lpstr>
      <vt:lpstr>Trebuchet MS</vt:lpstr>
      <vt:lpstr>Tw Cen MT</vt:lpstr>
      <vt:lpstr>Wingdings</vt:lpstr>
      <vt:lpstr>Circuito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</vt:lpstr>
      <vt:lpstr>Presentación de PowerPoint</vt:lpstr>
      <vt:lpstr>Presentación de PowerPoint</vt:lpstr>
      <vt:lpstr>Presentación de PowerPoint</vt:lpstr>
      <vt:lpstr>Inició la temporada de ciclones tropicales para el Océano Pacífico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Condiciones meteorológicas esperadas para Sonora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meteorológicas esperadas</dc:title>
  <dc:creator>Alex</dc:creator>
  <cp:lastModifiedBy>Alex</cp:lastModifiedBy>
  <cp:revision>442</cp:revision>
  <dcterms:created xsi:type="dcterms:W3CDTF">2015-03-12T17:24:05Z</dcterms:created>
  <dcterms:modified xsi:type="dcterms:W3CDTF">2016-05-17T19:58:26Z</dcterms:modified>
</cp:coreProperties>
</file>