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6" r:id="rId2"/>
    <p:sldId id="297" r:id="rId3"/>
    <p:sldId id="298" r:id="rId4"/>
    <p:sldId id="290" r:id="rId5"/>
    <p:sldId id="293" r:id="rId6"/>
    <p:sldId id="294" r:id="rId7"/>
    <p:sldId id="299" r:id="rId8"/>
    <p:sldId id="300" r:id="rId9"/>
    <p:sldId id="305" r:id="rId10"/>
    <p:sldId id="306" r:id="rId11"/>
    <p:sldId id="307" r:id="rId12"/>
    <p:sldId id="308" r:id="rId13"/>
    <p:sldId id="309" r:id="rId14"/>
    <p:sldId id="280" r:id="rId15"/>
    <p:sldId id="279" r:id="rId16"/>
    <p:sldId id="262" r:id="rId17"/>
    <p:sldId id="268" r:id="rId18"/>
    <p:sldId id="261" r:id="rId19"/>
    <p:sldId id="270" r:id="rId20"/>
    <p:sldId id="273" r:id="rId21"/>
    <p:sldId id="264" r:id="rId22"/>
    <p:sldId id="281" r:id="rId23"/>
    <p:sldId id="283" r:id="rId24"/>
    <p:sldId id="312" r:id="rId25"/>
    <p:sldId id="313" r:id="rId26"/>
    <p:sldId id="314" r:id="rId27"/>
    <p:sldId id="315" r:id="rId28"/>
    <p:sldId id="316" r:id="rId29"/>
    <p:sldId id="256" r:id="rId30"/>
    <p:sldId id="257" r:id="rId31"/>
    <p:sldId id="310" r:id="rId32"/>
    <p:sldId id="311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E60EA-1C19-43FC-9D1A-DD8ABA0B97CE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3A0D-B4B5-49F6-B02A-97E6E9E93C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2811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7216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4734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692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916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9042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9572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6652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7272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8745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0164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9982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EF39-2905-4ADE-AEA0-BA11970BFADD}" type="datetimeFigureOut">
              <a:rPr lang="es-MX" smtClean="0"/>
              <a:pPr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6733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afeson.com/remas/index.php/informe/evento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8125" y="3485411"/>
            <a:ext cx="7284521" cy="9561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s-MX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Condiciones meteorológicas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71055" y="791907"/>
            <a:ext cx="96432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Red de Estaciones Meteorológicas Automatizadas de Sonora</a:t>
            </a:r>
            <a:endParaRPr lang="es-MX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Imagen 6" descr="C:\Users\Alex\Desktop\sweb_remas\logo_remas\logo_remas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376" y="1735700"/>
            <a:ext cx="2700020" cy="109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Alex\AppData\Roaming\Skype\My Skype Received Files\IMG_29102014_12555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0" t="13453" r="20890" b="27841"/>
          <a:stretch/>
        </p:blipFill>
        <p:spPr bwMode="auto">
          <a:xfrm>
            <a:off x="8793464" y="5195824"/>
            <a:ext cx="900133" cy="920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Imagen 8" descr="C:\Users\Alex\AppData\Roaming\Skype\My Skype Received Files\cesav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8926" y="5162992"/>
            <a:ext cx="919415" cy="9536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9686220" y="6116648"/>
            <a:ext cx="2364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CESAVESON</a:t>
            </a:r>
            <a:endParaRPr lang="es-MX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439490" y="6116648"/>
            <a:ext cx="1608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SIAFESON</a:t>
            </a:r>
            <a:endParaRPr lang="es-MX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19" y="790687"/>
            <a:ext cx="11657142" cy="5180952"/>
          </a:xfrm>
          <a:prstGeom prst="rect">
            <a:avLst/>
          </a:prstGeom>
        </p:spPr>
      </p:pic>
      <p:pic>
        <p:nvPicPr>
          <p:cNvPr id="3" name="Imagen 2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114" y="114650"/>
            <a:ext cx="772076" cy="32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0384" y="30073"/>
            <a:ext cx="406248" cy="469285"/>
          </a:xfrm>
          <a:prstGeom prst="rect">
            <a:avLst/>
          </a:prstGeom>
        </p:spPr>
      </p:pic>
      <p:pic>
        <p:nvPicPr>
          <p:cNvPr id="6" name="Imagen 5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736" y="29084"/>
            <a:ext cx="473274" cy="4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938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86" y="790687"/>
            <a:ext cx="11657142" cy="5180952"/>
          </a:xfrm>
          <a:prstGeom prst="rect">
            <a:avLst/>
          </a:prstGeom>
        </p:spPr>
      </p:pic>
      <p:pic>
        <p:nvPicPr>
          <p:cNvPr id="3" name="Imagen 2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114" y="114650"/>
            <a:ext cx="772076" cy="32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0384" y="30073"/>
            <a:ext cx="406248" cy="469285"/>
          </a:xfrm>
          <a:prstGeom prst="rect">
            <a:avLst/>
          </a:prstGeom>
        </p:spPr>
      </p:pic>
      <p:pic>
        <p:nvPicPr>
          <p:cNvPr id="6" name="Imagen 5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736" y="29084"/>
            <a:ext cx="473274" cy="4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22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574" y="719666"/>
            <a:ext cx="11657142" cy="5180952"/>
          </a:xfrm>
          <a:prstGeom prst="rect">
            <a:avLst/>
          </a:prstGeom>
        </p:spPr>
      </p:pic>
      <p:pic>
        <p:nvPicPr>
          <p:cNvPr id="3" name="Imagen 2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114" y="114650"/>
            <a:ext cx="772076" cy="32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0384" y="30073"/>
            <a:ext cx="406248" cy="469285"/>
          </a:xfrm>
          <a:prstGeom prst="rect">
            <a:avLst/>
          </a:prstGeom>
        </p:spPr>
      </p:pic>
      <p:pic>
        <p:nvPicPr>
          <p:cNvPr id="6" name="Imagen 5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736" y="29084"/>
            <a:ext cx="473274" cy="4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687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53" y="808443"/>
            <a:ext cx="11657142" cy="5180952"/>
          </a:xfrm>
          <a:prstGeom prst="rect">
            <a:avLst/>
          </a:prstGeom>
        </p:spPr>
      </p:pic>
      <p:pic>
        <p:nvPicPr>
          <p:cNvPr id="3" name="Imagen 2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114" y="114650"/>
            <a:ext cx="772076" cy="32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0384" y="30073"/>
            <a:ext cx="406248" cy="469285"/>
          </a:xfrm>
          <a:prstGeom prst="rect">
            <a:avLst/>
          </a:prstGeom>
        </p:spPr>
      </p:pic>
      <p:pic>
        <p:nvPicPr>
          <p:cNvPr id="6" name="Imagen 5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736" y="29084"/>
            <a:ext cx="473274" cy="4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348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648" y="672618"/>
            <a:ext cx="5838825" cy="55054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85915" y="5808736"/>
            <a:ext cx="1939667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dirty="0" smtClean="0"/>
              <a:t>16 Modelo dinámicos</a:t>
            </a:r>
          </a:p>
          <a:p>
            <a:endParaRPr lang="es-MX" sz="1400" dirty="0" smtClean="0"/>
          </a:p>
          <a:p>
            <a:r>
              <a:rPr lang="es-MX" sz="1400" dirty="0"/>
              <a:t>8</a:t>
            </a:r>
            <a:r>
              <a:rPr lang="es-MX" sz="1400" dirty="0" smtClean="0"/>
              <a:t>   Modelos estadísticos</a:t>
            </a:r>
            <a:endParaRPr lang="es-MX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52539" y="149398"/>
            <a:ext cx="143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accent5"/>
                </a:solidFill>
              </a:rPr>
              <a:t>El Niño</a:t>
            </a:r>
            <a:endParaRPr lang="es-MX" sz="2800" dirty="0">
              <a:solidFill>
                <a:schemeClr val="accent5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625582" y="1406927"/>
            <a:ext cx="3595457" cy="34163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Los registros </a:t>
            </a:r>
            <a:r>
              <a:rPr lang="es-MX" dirty="0" smtClean="0"/>
              <a:t>de temperatura están influenciados por lo que tanto se ha venido comentado: </a:t>
            </a:r>
            <a:r>
              <a:rPr lang="es-MX" b="1" dirty="0" smtClean="0"/>
              <a:t>El Niño.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No obstante en los días recientes ya se han registrado temperaturas cercanas a los 35° </a:t>
            </a:r>
            <a:r>
              <a:rPr lang="es-MX" dirty="0" smtClean="0"/>
              <a:t>C. No obstante la poca humedad existente hace que los rangos de temperatura se incrementen.</a:t>
            </a:r>
            <a:endParaRPr lang="es-MX" dirty="0"/>
          </a:p>
          <a:p>
            <a:pPr algn="ctr"/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9513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2539" y="117868"/>
            <a:ext cx="326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El Niño</a:t>
            </a:r>
            <a:endParaRPr lang="es-MX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272541" y="1424623"/>
            <a:ext cx="401097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Niño continúa en condición intensa.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Se prevé que comience a disminuir su intensidad gradualmente, para finalizar a inicios de verano.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272540" y="3507695"/>
            <a:ext cx="4010973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dirty="0" smtClean="0"/>
              <a:t>Para Sonora El </a:t>
            </a:r>
            <a:r>
              <a:rPr lang="es-MX" dirty="0"/>
              <a:t>Niño Intenso y El Niño Moderado no conllevan cambios significativos en la precipitación de primavera, pero El Niño Débil </a:t>
            </a:r>
            <a:r>
              <a:rPr lang="es-MX" dirty="0" smtClean="0"/>
              <a:t>si representa </a:t>
            </a:r>
            <a:r>
              <a:rPr lang="es-MX" dirty="0"/>
              <a:t>un ligero incremento de la precipitación de primavera en algunas zonas de las regiones agrícolas de Caborca, Guaymas y Valle del Yaqui.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551" y="1094440"/>
            <a:ext cx="6545961" cy="502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2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5643" y="456317"/>
            <a:ext cx="1136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Precipitación para el mes de febrero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1030" name="Picture 6" descr="http://smn.cna.gob.mx/climatologia/pronostico/estacional/lluvia/aporA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214" y="1308354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n.cna.gob.mx/climatologia/pronostico/estacional/lluvia/pronA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46" y="1308353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8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65643" y="456317"/>
            <a:ext cx="1136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Precipitación para el mes de marzo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2050" name="Picture 2" descr="http://smn.cna.gob.mx/climatologia/pronostico/estacional/lluvia/pronB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38" y="1378551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mn.cna.gob.mx/climatologia/pronostico/estacional/lluvia/aporB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013" y="1378551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4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70585" y="353680"/>
            <a:ext cx="1026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Precipitación para el mes de abril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3074" name="Picture 2" descr="http://smn.cna.gob.mx/climatologia/pronostico/estacional/lluvia/pronC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46" y="1320784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mn.cna.gob.mx/climatologia/pronostico/estacional/lluvia/aporC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521" y="1320784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9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1459" y="604593"/>
            <a:ext cx="891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Temperatura mínima para el mes de febrero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392039"/>
            <a:ext cx="5863590" cy="45786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9429" y="1410137"/>
            <a:ext cx="5890736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4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47814" y="567125"/>
            <a:ext cx="5058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3300"/>
                </a:solidFill>
              </a:rPr>
              <a:t>REMAS creciendo para beneficio de los productores</a:t>
            </a:r>
            <a:endParaRPr lang="es-MX" sz="2800" b="1" dirty="0">
              <a:solidFill>
                <a:srgbClr val="FF33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47350" y="2188227"/>
            <a:ext cx="4258963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REMAS crece con la rehabilitación de seis estaciones meteorológicas en Caborca: El Costero, San Luis, Exportadora, La Barra, Chaparral y El </a:t>
            </a:r>
            <a:r>
              <a:rPr lang="es-MX" dirty="0" err="1" smtClean="0"/>
              <a:t>Canan</a:t>
            </a:r>
            <a:r>
              <a:rPr lang="es-MX" dirty="0" smtClean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2794" y="1592845"/>
            <a:ext cx="5143500" cy="3752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ángulo 6"/>
          <p:cNvSpPr/>
          <p:nvPr/>
        </p:nvSpPr>
        <p:spPr>
          <a:xfrm>
            <a:off x="1079156" y="4092851"/>
            <a:ext cx="399535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dirty="0"/>
              <a:t>Con esto la zona agrícola de Caborca ahora cuenta con una mayor cobertura.</a:t>
            </a:r>
          </a:p>
        </p:txBody>
      </p:sp>
      <p:sp>
        <p:nvSpPr>
          <p:cNvPr id="8" name="Elipse 7"/>
          <p:cNvSpPr/>
          <p:nvPr/>
        </p:nvSpPr>
        <p:spPr>
          <a:xfrm>
            <a:off x="6919783" y="3227129"/>
            <a:ext cx="238897" cy="16142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8165095" y="2885260"/>
            <a:ext cx="171597" cy="15313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/>
          <p:cNvSpPr/>
          <p:nvPr/>
        </p:nvSpPr>
        <p:spPr>
          <a:xfrm>
            <a:off x="8241957" y="3129998"/>
            <a:ext cx="148426" cy="17784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/>
          <p:cNvSpPr/>
          <p:nvPr/>
        </p:nvSpPr>
        <p:spPr>
          <a:xfrm>
            <a:off x="8575589" y="4045937"/>
            <a:ext cx="210064" cy="20341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/>
        </p:nvSpPr>
        <p:spPr>
          <a:xfrm>
            <a:off x="9181070" y="3741994"/>
            <a:ext cx="238897" cy="16142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/>
          <p:cNvSpPr/>
          <p:nvPr/>
        </p:nvSpPr>
        <p:spPr>
          <a:xfrm>
            <a:off x="10186086" y="3884510"/>
            <a:ext cx="238897" cy="16142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5598642" y="5437303"/>
            <a:ext cx="5371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 smtClean="0"/>
              <a:t>Posición de las </a:t>
            </a:r>
            <a:r>
              <a:rPr lang="es-MX" sz="1400" b="1" i="1" dirty="0"/>
              <a:t>e</a:t>
            </a:r>
            <a:r>
              <a:rPr lang="es-MX" sz="1400" b="1" i="1" dirty="0" smtClean="0"/>
              <a:t>staciones meteorológicas recientemente rehabilitadas en la zona de Caborca (puntos azules enmarcados en rojo).</a:t>
            </a:r>
            <a:endParaRPr lang="es-MX" sz="1400" b="1" i="1" dirty="0"/>
          </a:p>
        </p:txBody>
      </p:sp>
      <p:pic>
        <p:nvPicPr>
          <p:cNvPr id="14" name="Imagen 13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3975" y="323479"/>
            <a:ext cx="958215" cy="3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6675" y="240929"/>
            <a:ext cx="504190" cy="560705"/>
          </a:xfrm>
          <a:prstGeom prst="rect">
            <a:avLst/>
          </a:prstGeom>
        </p:spPr>
      </p:pic>
      <p:pic>
        <p:nvPicPr>
          <p:cNvPr id="17" name="Imagen 16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5635" y="200289"/>
            <a:ext cx="587375" cy="5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2451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1459" y="604593"/>
            <a:ext cx="891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Temperatura mínima para el mes de marzo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513" y="1449418"/>
            <a:ext cx="5890736" cy="45877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4940" y="1449418"/>
            <a:ext cx="5890736" cy="4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1459" y="604593"/>
            <a:ext cx="891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Temperatura mínima para el mes de abril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50" y="1454181"/>
            <a:ext cx="5917883" cy="45786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1128" y="1463230"/>
            <a:ext cx="5935980" cy="4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8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920" y="176377"/>
            <a:ext cx="590550" cy="642937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433906" y="195644"/>
            <a:ext cx="343490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Temperatura promedio: </a:t>
            </a:r>
          </a:p>
          <a:p>
            <a:r>
              <a:rPr lang="es-MX" sz="1200" dirty="0" smtClean="0"/>
              <a:t>del  jueves 11 al viernes 19 de febrero de 2016 </a:t>
            </a:r>
            <a:endParaRPr lang="es-MX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433907" y="3241094"/>
            <a:ext cx="343490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Temperatura promedio: </a:t>
            </a:r>
          </a:p>
          <a:p>
            <a:r>
              <a:rPr lang="es-MX" sz="1200" dirty="0" smtClean="0"/>
              <a:t>del viernes 19 al sábado 27 de febrero de 2016 </a:t>
            </a:r>
            <a:endParaRPr lang="es-MX" sz="1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604" y="1571801"/>
            <a:ext cx="526256" cy="330612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7239273" y="1594968"/>
            <a:ext cx="34747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Anomalía de temperatura: </a:t>
            </a:r>
          </a:p>
          <a:p>
            <a:r>
              <a:rPr lang="es-MX" sz="1200" dirty="0" smtClean="0"/>
              <a:t>del jueves 11 al viernes 19 de febrero de 2016 </a:t>
            </a:r>
            <a:endParaRPr lang="es-MX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/>
          <a:srcRect t="2869"/>
          <a:stretch/>
        </p:blipFill>
        <p:spPr>
          <a:xfrm>
            <a:off x="2433906" y="751889"/>
            <a:ext cx="3434906" cy="2390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/>
          <a:srcRect r="6501"/>
          <a:stretch/>
        </p:blipFill>
        <p:spPr>
          <a:xfrm>
            <a:off x="2433906" y="3849852"/>
            <a:ext cx="3434906" cy="262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273" y="2261712"/>
            <a:ext cx="3474720" cy="2430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0945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079" y="148624"/>
            <a:ext cx="608648" cy="64722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09892" y="280604"/>
            <a:ext cx="325640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Precipitación (mm): </a:t>
            </a:r>
          </a:p>
          <a:p>
            <a:r>
              <a:rPr lang="es-MX" sz="1200" dirty="0" smtClean="0"/>
              <a:t>del jueves 11 al viernes 19 de febrero de 2016 </a:t>
            </a:r>
            <a:endParaRPr lang="es-MX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509892" y="3264458"/>
            <a:ext cx="32699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Precipitación (mm): </a:t>
            </a:r>
          </a:p>
          <a:p>
            <a:r>
              <a:rPr lang="es-MX" sz="1200" dirty="0" smtClean="0"/>
              <a:t>del viernes 19 al sábado 27 de febrero de 2016.</a:t>
            </a:r>
            <a:endParaRPr lang="es-MX" sz="1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0704" y="1710489"/>
            <a:ext cx="550069" cy="320754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366273" y="1645633"/>
            <a:ext cx="33451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Anomalía de Precipitación (% de la normal): </a:t>
            </a:r>
          </a:p>
          <a:p>
            <a:r>
              <a:rPr lang="es-MX" sz="1200" dirty="0" smtClean="0"/>
              <a:t>del jueves 11 al viernes 19 de febrero de 2016</a:t>
            </a:r>
            <a:endParaRPr lang="es-MX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9892" y="803198"/>
            <a:ext cx="3256407" cy="2354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/>
          <a:srcRect r="8502"/>
          <a:stretch/>
        </p:blipFill>
        <p:spPr>
          <a:xfrm>
            <a:off x="2509892" y="3828019"/>
            <a:ext cx="3269964" cy="2705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6273" y="2183497"/>
            <a:ext cx="3345180" cy="2636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214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ma.inifap.gob.mx/wrf/images/Promedios/2016-02-11/Tpro_11FEB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401" y="226383"/>
            <a:ext cx="9460992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63983" y="226383"/>
            <a:ext cx="245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Temperatura promedio</a:t>
            </a:r>
          </a:p>
          <a:p>
            <a:r>
              <a:rPr lang="es-MX" dirty="0" smtClean="0"/>
              <a:t>Jueves 11 de febrero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592195" y="5530334"/>
            <a:ext cx="4753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http://clima.inifap.gob.mx/wrf/web/master.html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026203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lima.inifap.gob.mx/wrf/images/Promedios/2016-02-11/Tpro_12FEB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1423" y="244138"/>
            <a:ext cx="9460992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63983" y="244138"/>
            <a:ext cx="245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Temperatura promedio</a:t>
            </a:r>
          </a:p>
          <a:p>
            <a:r>
              <a:rPr lang="es-MX" dirty="0" smtClean="0"/>
              <a:t>Viernes 12 de febrero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3592195" y="5530334"/>
            <a:ext cx="4753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http://clima.inifap.gob.mx/wrf/web/master.html</a:t>
            </a:r>
          </a:p>
        </p:txBody>
      </p:sp>
    </p:spTree>
    <p:extLst>
      <p:ext uri="{BB962C8B-B14F-4D97-AF65-F5344CB8AC3E}">
        <p14:creationId xmlns:p14="http://schemas.microsoft.com/office/powerpoint/2010/main" xmlns="" val="1575957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ima.inifap.gob.mx/wrf/images/Promedios/2016-02-11/Tpro_13FEB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668" y="270769"/>
            <a:ext cx="9460992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08005" y="270769"/>
            <a:ext cx="245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Temperatura promedio</a:t>
            </a:r>
          </a:p>
          <a:p>
            <a:r>
              <a:rPr lang="es-MX" dirty="0" smtClean="0"/>
              <a:t>Sábado 13 de febrero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3592195" y="5530334"/>
            <a:ext cx="4753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http://clima.inifap.gob.mx/wrf/web/master.html</a:t>
            </a:r>
          </a:p>
        </p:txBody>
      </p:sp>
    </p:spTree>
    <p:extLst>
      <p:ext uri="{BB962C8B-B14F-4D97-AF65-F5344CB8AC3E}">
        <p14:creationId xmlns:p14="http://schemas.microsoft.com/office/powerpoint/2010/main" xmlns="" val="1730276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lima.inifap.gob.mx/wrf/images/Promedios/2016-02-11/Tpro_14FEB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480" y="390525"/>
            <a:ext cx="9460992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28472" y="390525"/>
            <a:ext cx="245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Temperatura promedio</a:t>
            </a:r>
          </a:p>
          <a:p>
            <a:r>
              <a:rPr lang="es-MX" dirty="0" smtClean="0"/>
              <a:t>Domingo 14 de febrero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3592195" y="5530334"/>
            <a:ext cx="4753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http://clima.inifap.gob.mx/wrf/web/master.html</a:t>
            </a:r>
          </a:p>
        </p:txBody>
      </p:sp>
    </p:spTree>
    <p:extLst>
      <p:ext uri="{BB962C8B-B14F-4D97-AF65-F5344CB8AC3E}">
        <p14:creationId xmlns:p14="http://schemas.microsoft.com/office/powerpoint/2010/main" xmlns="" val="1800857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ma.inifap.gob.mx/wrf/images/Promedios/2016-02-11/Tpro_15FEB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136" y="186338"/>
            <a:ext cx="9460992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7350" y="186338"/>
            <a:ext cx="245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Temperatura promedio</a:t>
            </a:r>
          </a:p>
          <a:p>
            <a:r>
              <a:rPr lang="es-MX" dirty="0" smtClean="0"/>
              <a:t>Lunes 15 de febrero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3592195" y="5530334"/>
            <a:ext cx="4753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http://clima.inifap.gob.mx/wrf/web/master.html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432416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0028" y="221063"/>
            <a:ext cx="8902826" cy="504004"/>
          </a:xfrm>
        </p:spPr>
        <p:txBody>
          <a:bodyPr>
            <a:noAutofit/>
          </a:bodyPr>
          <a:lstStyle/>
          <a:p>
            <a:r>
              <a:rPr lang="es-MX" sz="3200" b="1" dirty="0" smtClean="0"/>
              <a:t>Condiciones meteorológicas esperadas para Sonora</a:t>
            </a:r>
            <a:endParaRPr lang="es-MX" sz="3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67327" y="883413"/>
            <a:ext cx="993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Tabla 1. Temperatura máxima (</a:t>
            </a:r>
            <a:r>
              <a:rPr lang="es-MX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Tmax</a:t>
            </a:r>
            <a:r>
              <a:rPr lang="es-MX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y temperatura mínima (</a:t>
            </a:r>
            <a:r>
              <a:rPr lang="es-MX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Tmin</a:t>
            </a:r>
            <a:r>
              <a:rPr lang="es-MX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esperadas para las principales regiones agrícolas de Sonora durante los próximos días.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8259994"/>
              </p:ext>
            </p:extLst>
          </p:nvPr>
        </p:nvGraphicFramePr>
        <p:xfrm>
          <a:off x="1367327" y="1496803"/>
          <a:ext cx="9931628" cy="4866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5340"/>
                <a:gridCol w="1114288"/>
                <a:gridCol w="1007079"/>
                <a:gridCol w="1082997"/>
                <a:gridCol w="981467"/>
                <a:gridCol w="1066074"/>
                <a:gridCol w="1082997"/>
                <a:gridCol w="1066074"/>
                <a:gridCol w="1015312"/>
              </a:tblGrid>
              <a:tr h="3444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+mn-ea"/>
                        </a:rPr>
                        <a:t>REGIÓN</a:t>
                      </a:r>
                      <a:endParaRPr lang="es-MX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n-lt"/>
                          <a:ea typeface="+mn-ea"/>
                        </a:rPr>
                        <a:t>Jueves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n-lt"/>
                          <a:ea typeface="+mn-ea"/>
                        </a:rPr>
                        <a:t>Viernes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n-lt"/>
                          <a:ea typeface="+mn-ea"/>
                        </a:rPr>
                        <a:t>Sábado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n-lt"/>
                          <a:ea typeface="+mn-ea"/>
                        </a:rPr>
                        <a:t>Domingo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46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err="1" smtClean="0">
                          <a:effectLst/>
                        </a:rPr>
                        <a:t>Tmax</a:t>
                      </a:r>
                      <a:r>
                        <a:rPr lang="es-MX" sz="1400" b="1" dirty="0" smtClean="0">
                          <a:effectLst/>
                        </a:rPr>
                        <a:t> </a:t>
                      </a:r>
                      <a:r>
                        <a:rPr lang="es-MX" sz="1400" b="1" dirty="0">
                          <a:effectLst/>
                        </a:rPr>
                        <a:t>(°C)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err="1" smtClean="0">
                          <a:effectLst/>
                        </a:rPr>
                        <a:t>Tmin</a:t>
                      </a:r>
                      <a:r>
                        <a:rPr lang="es-MX" sz="1400" b="1" dirty="0" smtClean="0">
                          <a:effectLst/>
                        </a:rPr>
                        <a:t> </a:t>
                      </a:r>
                      <a:r>
                        <a:rPr lang="es-MX" sz="1400" b="1" dirty="0">
                          <a:effectLst/>
                        </a:rPr>
                        <a:t>(°C)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err="1" smtClean="0">
                          <a:effectLst/>
                        </a:rPr>
                        <a:t>Tmax</a:t>
                      </a:r>
                      <a:r>
                        <a:rPr lang="es-MX" sz="1400" b="1" dirty="0" smtClean="0">
                          <a:effectLst/>
                        </a:rPr>
                        <a:t> </a:t>
                      </a:r>
                      <a:r>
                        <a:rPr lang="es-MX" sz="1400" b="1" dirty="0">
                          <a:effectLst/>
                        </a:rPr>
                        <a:t>(°C)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err="1" smtClean="0">
                          <a:effectLst/>
                        </a:rPr>
                        <a:t>Tmin</a:t>
                      </a:r>
                      <a:r>
                        <a:rPr lang="es-MX" sz="1400" b="1" dirty="0" smtClean="0">
                          <a:effectLst/>
                        </a:rPr>
                        <a:t> </a:t>
                      </a:r>
                      <a:r>
                        <a:rPr lang="es-MX" sz="1400" b="1" dirty="0">
                          <a:effectLst/>
                        </a:rPr>
                        <a:t>(°C)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err="1" smtClean="0">
                          <a:effectLst/>
                        </a:rPr>
                        <a:t>Tmax</a:t>
                      </a:r>
                      <a:r>
                        <a:rPr lang="es-MX" sz="1400" b="1" dirty="0" smtClean="0">
                          <a:effectLst/>
                        </a:rPr>
                        <a:t> </a:t>
                      </a:r>
                      <a:r>
                        <a:rPr lang="es-MX" sz="1400" b="1" dirty="0">
                          <a:effectLst/>
                        </a:rPr>
                        <a:t>(°C)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err="1" smtClean="0">
                          <a:effectLst/>
                        </a:rPr>
                        <a:t>Tmin</a:t>
                      </a:r>
                      <a:r>
                        <a:rPr lang="es-MX" sz="1400" b="1" dirty="0" smtClean="0">
                          <a:effectLst/>
                        </a:rPr>
                        <a:t> </a:t>
                      </a:r>
                      <a:r>
                        <a:rPr lang="es-MX" sz="1400" b="1" dirty="0">
                          <a:effectLst/>
                        </a:rPr>
                        <a:t>(°C)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err="1" smtClean="0">
                          <a:effectLst/>
                        </a:rPr>
                        <a:t>Tmax</a:t>
                      </a:r>
                      <a:r>
                        <a:rPr lang="es-MX" sz="1400" b="1" dirty="0" smtClean="0">
                          <a:effectLst/>
                        </a:rPr>
                        <a:t> </a:t>
                      </a:r>
                      <a:r>
                        <a:rPr lang="es-MX" sz="1400" b="1" dirty="0">
                          <a:effectLst/>
                        </a:rPr>
                        <a:t>(°C)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err="1" smtClean="0">
                          <a:effectLst/>
                        </a:rPr>
                        <a:t>Tmin</a:t>
                      </a:r>
                      <a:r>
                        <a:rPr lang="es-MX" sz="1400" b="1" dirty="0" smtClean="0">
                          <a:effectLst/>
                        </a:rPr>
                        <a:t> </a:t>
                      </a:r>
                      <a:r>
                        <a:rPr lang="es-MX" sz="1400" b="1" dirty="0">
                          <a:effectLst/>
                        </a:rPr>
                        <a:t>(°C)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79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Caborca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27 a 31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6 a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10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27 a 31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6 a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10</a:t>
                      </a:r>
                      <a:endParaRPr lang="es-MX" sz="14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26 a 30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6 a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10</a:t>
                      </a:r>
                      <a:endParaRPr lang="es-MX" sz="14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 a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30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11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83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Comunidades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Yaquis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30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34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7 a 11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30 a 34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7 a 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30 a 34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7 a 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a 34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7 a 11</a:t>
                      </a:r>
                    </a:p>
                  </a:txBody>
                  <a:tcPr marL="44450" marR="44450" marT="0" marB="0" anchor="ctr"/>
                </a:tc>
              </a:tr>
              <a:tr h="335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Fuerte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Mayo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30 a 34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8 a 12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30 a 34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8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12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28 a 32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</a:rPr>
                        <a:t>8</a:t>
                      </a:r>
                      <a:r>
                        <a:rPr lang="es-MX" sz="1400" baseline="0" dirty="0" smtClean="0">
                          <a:latin typeface="+mn-lt"/>
                        </a:rPr>
                        <a:t> a 12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a 32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10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83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Guaymas-Empalme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30 a 34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8 a 12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30 a 34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8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12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30 a 34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</a:rPr>
                        <a:t>8</a:t>
                      </a:r>
                      <a:r>
                        <a:rPr lang="es-MX" sz="1400" baseline="0" dirty="0" smtClean="0">
                          <a:latin typeface="+mn-lt"/>
                        </a:rPr>
                        <a:t> a 12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11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35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Hermosillo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30 a 34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10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30 a 34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10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</a:rPr>
                        <a:t>6</a:t>
                      </a:r>
                      <a:r>
                        <a:rPr lang="es-MX" sz="1400" baseline="0" dirty="0" smtClean="0">
                          <a:latin typeface="+mn-lt"/>
                        </a:rPr>
                        <a:t> a 10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8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35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Pesqueira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10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10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30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a 34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</a:rPr>
                        <a:t>6</a:t>
                      </a:r>
                      <a:r>
                        <a:rPr lang="es-MX" sz="1400" baseline="0" dirty="0" smtClean="0">
                          <a:latin typeface="+mn-lt"/>
                        </a:rPr>
                        <a:t> a 10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a 32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9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83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San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Luis Río Colorado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27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31</a:t>
                      </a:r>
                      <a:endParaRPr lang="es-MX" sz="14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5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9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27 a 31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5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9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27 a 31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</a:rPr>
                        <a:t>5</a:t>
                      </a:r>
                      <a:r>
                        <a:rPr lang="es-MX" sz="1400" baseline="0" dirty="0" smtClean="0">
                          <a:latin typeface="+mn-lt"/>
                        </a:rPr>
                        <a:t> a 9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 a 30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9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35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Sonoyta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25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29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6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26 a 30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6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25 a 29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</a:rPr>
                        <a:t>2</a:t>
                      </a:r>
                      <a:r>
                        <a:rPr lang="es-MX" sz="1400" baseline="0" dirty="0" smtClean="0">
                          <a:latin typeface="+mn-lt"/>
                        </a:rPr>
                        <a:t> a 6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a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6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83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Valle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del Mayo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7 a 11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7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11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</a:rPr>
                        <a:t>7</a:t>
                      </a:r>
                      <a:r>
                        <a:rPr lang="es-MX" sz="1400" baseline="0" dirty="0" smtClean="0">
                          <a:latin typeface="+mn-lt"/>
                        </a:rPr>
                        <a:t> a 11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9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83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Valle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del Yaqui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8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12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8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a 12</a:t>
                      </a:r>
                      <a:endParaRPr lang="es-MX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29 a 33</a:t>
                      </a:r>
                      <a:endParaRPr lang="es-MX" sz="14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</a:rPr>
                        <a:t>8</a:t>
                      </a:r>
                      <a:r>
                        <a:rPr lang="es-MX" sz="1400" baseline="0" dirty="0" smtClean="0">
                          <a:latin typeface="+mn-lt"/>
                        </a:rPr>
                        <a:t> a 12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 a 33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10</a:t>
                      </a:r>
                      <a:endParaRPr lang="es-MX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2050" name="Picture 2" descr="http://freeiconbox.com/icon/256/250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51" y="693538"/>
            <a:ext cx="1076681" cy="107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5164" y="301289"/>
            <a:ext cx="958215" cy="3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7864" y="218739"/>
            <a:ext cx="504190" cy="560705"/>
          </a:xfrm>
          <a:prstGeom prst="rect">
            <a:avLst/>
          </a:prstGeom>
        </p:spPr>
      </p:pic>
      <p:pic>
        <p:nvPicPr>
          <p:cNvPr id="13" name="Imagen 12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6824" y="178099"/>
            <a:ext cx="587375" cy="5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30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909253" y="6043198"/>
            <a:ext cx="550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 smtClean="0"/>
              <a:t>Mapa de temperaturas mínimas registradas el miércoles tres de febrero de 2016</a:t>
            </a:r>
            <a:r>
              <a:rPr lang="es-MX" sz="1400" dirty="0"/>
              <a:t>,</a:t>
            </a:r>
            <a:r>
              <a:rPr lang="es-MX" sz="1400" dirty="0" smtClean="0"/>
              <a:t> </a:t>
            </a:r>
            <a:r>
              <a:rPr lang="es-MX" sz="1400" b="1" i="1" dirty="0"/>
              <a:t>t</a:t>
            </a:r>
            <a:r>
              <a:rPr lang="es-MX" sz="1400" b="1" i="1" dirty="0" smtClean="0"/>
              <a:t>omado del sitio web </a:t>
            </a:r>
            <a:r>
              <a:rPr lang="es-MX" sz="1400" b="1" dirty="0" smtClean="0"/>
              <a:t>REMAS</a:t>
            </a:r>
            <a:r>
              <a:rPr lang="es-MX" sz="1400" b="1" dirty="0" smtClean="0">
                <a:solidFill>
                  <a:srgbClr val="FF0000"/>
                </a:solidFill>
              </a:rPr>
              <a:t>*</a:t>
            </a:r>
            <a:r>
              <a:rPr lang="es-MX" sz="1400" b="1" dirty="0" smtClean="0"/>
              <a:t> </a:t>
            </a:r>
            <a:endParaRPr lang="es-MX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967667" y="439376"/>
            <a:ext cx="366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3300"/>
                </a:solidFill>
              </a:rPr>
              <a:t>T</a:t>
            </a:r>
            <a:r>
              <a:rPr lang="es-MX" sz="2400" dirty="0" smtClean="0">
                <a:solidFill>
                  <a:srgbClr val="FF3300"/>
                </a:solidFill>
              </a:rPr>
              <a:t>emperaturas mínimas: </a:t>
            </a:r>
          </a:p>
          <a:p>
            <a:r>
              <a:rPr lang="es-MX" sz="2400" dirty="0" smtClean="0">
                <a:solidFill>
                  <a:srgbClr val="FF3300"/>
                </a:solidFill>
              </a:rPr>
              <a:t>Día 03 de febrero de 2016</a:t>
            </a:r>
            <a:endParaRPr lang="es-MX" sz="2400" dirty="0">
              <a:solidFill>
                <a:srgbClr val="FF33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67667" y="1790247"/>
            <a:ext cx="373749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El día tres de febrero las condiciones meteorológicas se vieron influenciadas por el Frente Frío No. 35</a:t>
            </a:r>
            <a:endParaRPr lang="es-MX" sz="1400" dirty="0"/>
          </a:p>
        </p:txBody>
      </p:sp>
      <p:sp>
        <p:nvSpPr>
          <p:cNvPr id="16" name="Rectángulo 15"/>
          <p:cNvSpPr/>
          <p:nvPr/>
        </p:nvSpPr>
        <p:spPr>
          <a:xfrm>
            <a:off x="967667" y="3020302"/>
            <a:ext cx="3737498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En </a:t>
            </a:r>
            <a:r>
              <a:rPr lang="es-MX" sz="1400" dirty="0"/>
              <a:t>el mapa se observan valores por debajo de los -8° </a:t>
            </a:r>
            <a:r>
              <a:rPr lang="es-MX" sz="1400" dirty="0" smtClean="0"/>
              <a:t>C en las zonas serranas. En las zonas agrícolas del Centro </a:t>
            </a:r>
            <a:r>
              <a:rPr lang="es-MX" sz="1400" dirty="0" smtClean="0"/>
              <a:t>hacia el sur </a:t>
            </a:r>
            <a:r>
              <a:rPr lang="es-MX" sz="1400" dirty="0" smtClean="0"/>
              <a:t>de Sonora se </a:t>
            </a:r>
            <a:r>
              <a:rPr lang="es-MX" sz="1400" dirty="0" smtClean="0"/>
              <a:t>alcanzaron temperaturas por debajo de -1 °C (Estación las Treinta en Guaymas).  </a:t>
            </a:r>
            <a:r>
              <a:rPr lang="es-MX" sz="1400" dirty="0" smtClean="0"/>
              <a:t>La estación el Coronel en Sonoyta alcanzó -7°C.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1863" y="538447"/>
            <a:ext cx="5148644" cy="54520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7352" y="5009931"/>
            <a:ext cx="499812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FF0000"/>
                </a:solidFill>
              </a:rPr>
              <a:t>*</a:t>
            </a:r>
            <a:r>
              <a:rPr lang="es-MX" sz="1600" i="1" dirty="0" smtClean="0"/>
              <a:t>Mapas interpolados diarios de precipitación y temperatura (máxima y mínima</a:t>
            </a:r>
            <a:r>
              <a:rPr lang="es-MX" sz="1600" i="1" dirty="0"/>
              <a:t>) </a:t>
            </a:r>
            <a:r>
              <a:rPr lang="es-MX" sz="1600" i="1" dirty="0" smtClean="0"/>
              <a:t>ya disponibles en el sitio web REMAS:  opción Mapas de la sección Productos (http</a:t>
            </a:r>
            <a:r>
              <a:rPr lang="es-MX" sz="1600" i="1" dirty="0"/>
              <a:t>://</a:t>
            </a:r>
            <a:r>
              <a:rPr lang="es-MX" sz="1600" i="1" dirty="0" smtClean="0"/>
              <a:t>www.siafeson.com/remas/index.php/mapas)</a:t>
            </a:r>
            <a:endParaRPr lang="es-MX" sz="1600" i="1" dirty="0"/>
          </a:p>
        </p:txBody>
      </p:sp>
      <p:pic>
        <p:nvPicPr>
          <p:cNvPr id="8" name="Imagen 7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114" y="114650"/>
            <a:ext cx="772076" cy="32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0384" y="30073"/>
            <a:ext cx="406248" cy="469285"/>
          </a:xfrm>
          <a:prstGeom prst="rect">
            <a:avLst/>
          </a:prstGeom>
        </p:spPr>
      </p:pic>
      <p:pic>
        <p:nvPicPr>
          <p:cNvPr id="12" name="Imagen 11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736" y="29084"/>
            <a:ext cx="473274" cy="4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64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5001959"/>
              </p:ext>
            </p:extLst>
          </p:nvPr>
        </p:nvGraphicFramePr>
        <p:xfrm>
          <a:off x="2244678" y="1987593"/>
          <a:ext cx="5185852" cy="3697676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846607"/>
                <a:gridCol w="938912"/>
                <a:gridCol w="896794"/>
                <a:gridCol w="683741"/>
                <a:gridCol w="819798"/>
              </a:tblGrid>
              <a:tr h="491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/>
                        <a:t> </a:t>
                      </a: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Velocidad máxima de vientos (km/h)</a:t>
                      </a:r>
                      <a:endParaRPr lang="es-MX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81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+mn-ea"/>
                        </a:rPr>
                        <a:t>REGIÓN</a:t>
                      </a:r>
                      <a:endParaRPr lang="es-MX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+mn-lt"/>
                          <a:ea typeface="+mn-ea"/>
                        </a:rPr>
                        <a:t>Jueves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+mn-lt"/>
                          <a:ea typeface="+mn-ea"/>
                        </a:rPr>
                        <a:t>Viernes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+mn-lt"/>
                          <a:ea typeface="+mn-ea"/>
                        </a:rPr>
                        <a:t>Sábado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+mn-lt"/>
                          <a:ea typeface="+mn-ea"/>
                        </a:rPr>
                        <a:t>Domingo</a:t>
                      </a:r>
                      <a:endParaRPr lang="es-MX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37455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Caborca</a:t>
                      </a:r>
                      <a:endParaRPr lang="es-MX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2141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Comunidades</a:t>
                      </a:r>
                      <a:r>
                        <a:rPr lang="es-MX" sz="1400" baseline="0" dirty="0" smtClean="0"/>
                        <a:t> Yaquis</a:t>
                      </a:r>
                      <a:endParaRPr lang="es-MX" sz="1400" dirty="0" smtClean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2141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Fuerte</a:t>
                      </a:r>
                      <a:r>
                        <a:rPr lang="es-MX" sz="1400" baseline="0" dirty="0" smtClean="0"/>
                        <a:t> Mayo</a:t>
                      </a:r>
                      <a:endParaRPr lang="es-MX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9521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Guaymas-Empalme</a:t>
                      </a:r>
                      <a:endParaRPr lang="es-MX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2141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Hermosillo</a:t>
                      </a:r>
                      <a:endParaRPr lang="es-MX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es-MX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2141"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Pesqueira</a:t>
                      </a:r>
                      <a:endParaRPr lang="es-MX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2141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San</a:t>
                      </a:r>
                      <a:r>
                        <a:rPr lang="es-MX" sz="1400" baseline="0" dirty="0" smtClean="0"/>
                        <a:t> Luis Río Colorado</a:t>
                      </a:r>
                      <a:endParaRPr lang="es-MX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es-MX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2141"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Sonoyta</a:t>
                      </a:r>
                      <a:endParaRPr lang="es-MX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s-MX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2141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Valle</a:t>
                      </a:r>
                      <a:r>
                        <a:rPr lang="es-MX" sz="1400" baseline="0" dirty="0" smtClean="0"/>
                        <a:t> del Mayo</a:t>
                      </a:r>
                      <a:endParaRPr lang="es-MX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72141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Valle</a:t>
                      </a:r>
                      <a:r>
                        <a:rPr lang="es-MX" sz="1400" baseline="0" dirty="0" smtClean="0"/>
                        <a:t> del Yaqui</a:t>
                      </a:r>
                      <a:endParaRPr lang="es-MX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5029" y="1087332"/>
            <a:ext cx="6688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</a:t>
            </a:r>
            <a:r>
              <a:rPr lang="es-MX" altLang="es-MX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MX" altLang="es-MX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s-MX" altLang="es-MX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Velocidad máxima de vientos esperados durante</a:t>
            </a:r>
            <a:r>
              <a:rPr kumimoji="0" lang="es-MX" altLang="es-MX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próximos días en las principales regiones agrícolas de Sonora</a:t>
            </a:r>
            <a:r>
              <a:rPr kumimoji="0" lang="es-MX" altLang="es-MX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MX" alt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601" y="434264"/>
            <a:ext cx="5990252" cy="504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b="1" dirty="0"/>
          </a:p>
        </p:txBody>
      </p:sp>
      <p:pic>
        <p:nvPicPr>
          <p:cNvPr id="1028" name="Picture 4" descr="https://encrypted-tbn3.gstatic.com/images?q=tbn:ANd9GcR9GJIFyRMeEyRhGld57b1ffkgiMzVxkgCCcG0j2UowBTzH5CkZw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364" y="743968"/>
            <a:ext cx="1157561" cy="11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3975" y="323479"/>
            <a:ext cx="958215" cy="3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6675" y="240929"/>
            <a:ext cx="504190" cy="560705"/>
          </a:xfrm>
          <a:prstGeom prst="rect">
            <a:avLst/>
          </a:prstGeom>
        </p:spPr>
      </p:pic>
      <p:pic>
        <p:nvPicPr>
          <p:cNvPr id="9" name="Imagen 8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5635" y="200289"/>
            <a:ext cx="587375" cy="5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Marcador de contenido 3" descr="http://cdns2.freepik.com/foto-gratis/lluvia_318-9722.jpg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11" t="13090" r="11564" b="11454"/>
          <a:stretch/>
        </p:blipFill>
        <p:spPr bwMode="auto">
          <a:xfrm>
            <a:off x="8391834" y="2327119"/>
            <a:ext cx="708454" cy="563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391834" y="3014451"/>
            <a:ext cx="287392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No se esperan lluvias en las principales zonas agrícolas durante los próximos días.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17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4700" y="526063"/>
            <a:ext cx="5886450" cy="58388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1460" y="604593"/>
            <a:ext cx="4819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solidFill>
                  <a:srgbClr val="FF3300"/>
                </a:solidFill>
              </a:rPr>
              <a:t>Pronóstico de número de días con condiciones favorables para roya lineal de trigo</a:t>
            </a:r>
            <a:r>
              <a:rPr lang="es-MX" sz="2800" dirty="0" smtClean="0">
                <a:solidFill>
                  <a:srgbClr val="FF0000"/>
                </a:solidFill>
              </a:rPr>
              <a:t>*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2189" y="5478114"/>
            <a:ext cx="4998128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FF0000"/>
                </a:solidFill>
              </a:rPr>
              <a:t>*</a:t>
            </a:r>
            <a:r>
              <a:rPr lang="es-MX" sz="1600" i="1" dirty="0" smtClean="0">
                <a:solidFill>
                  <a:schemeClr val="tx1"/>
                </a:solidFill>
              </a:rPr>
              <a:t>Mapa disponible en el sitio web de </a:t>
            </a:r>
            <a:r>
              <a:rPr lang="es-MX" sz="1600" i="1" dirty="0" err="1" smtClean="0">
                <a:solidFill>
                  <a:schemeClr val="tx1"/>
                </a:solidFill>
              </a:rPr>
              <a:t>simroya</a:t>
            </a:r>
            <a:r>
              <a:rPr lang="es-MX" sz="1600" i="1" dirty="0" smtClean="0">
                <a:solidFill>
                  <a:schemeClr val="tx1"/>
                </a:solidFill>
              </a:rPr>
              <a:t> del </a:t>
            </a:r>
            <a:r>
              <a:rPr lang="es-MX" sz="1600" i="1" dirty="0">
                <a:solidFill>
                  <a:schemeClr val="tx1"/>
                </a:solidFill>
              </a:rPr>
              <a:t>SIAFESON (http://</a:t>
            </a:r>
            <a:r>
              <a:rPr lang="es-MX" sz="1600" i="1" dirty="0" smtClean="0">
                <a:solidFill>
                  <a:schemeClr val="tx1"/>
                </a:solidFill>
              </a:rPr>
              <a:t>www.siafeson.com/simroya.php)</a:t>
            </a:r>
            <a:endParaRPr lang="es-MX" sz="16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60173" y="2677298"/>
            <a:ext cx="4283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Durante el período del 10 al 16 de febrero de 2016 se esperan hasta dos días con condiciones favorables para roya </a:t>
            </a:r>
            <a:r>
              <a:rPr lang="es-MX" dirty="0" smtClean="0"/>
              <a:t>lineal </a:t>
            </a:r>
            <a:r>
              <a:rPr lang="es-MX" dirty="0" smtClean="0"/>
              <a:t>del trigo al sur de </a:t>
            </a:r>
            <a:r>
              <a:rPr lang="es-MX" dirty="0" err="1" smtClean="0"/>
              <a:t>Buaysiacobe</a:t>
            </a:r>
            <a:r>
              <a:rPr lang="es-MX" dirty="0" smtClean="0"/>
              <a:t>, al noroeste de </a:t>
            </a:r>
            <a:r>
              <a:rPr lang="es-MX" dirty="0" err="1" smtClean="0"/>
              <a:t>Bacabachi</a:t>
            </a:r>
            <a:r>
              <a:rPr lang="es-MX" dirty="0" smtClean="0"/>
              <a:t> y de igual manera al oeste y al suroeste de Los </a:t>
            </a:r>
            <a:r>
              <a:rPr lang="es-MX" dirty="0" err="1" smtClean="0"/>
              <a:t>Buayums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38767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012" y="500062"/>
            <a:ext cx="5895975" cy="58578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1460" y="604593"/>
            <a:ext cx="4819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solidFill>
                  <a:srgbClr val="FF3300"/>
                </a:solidFill>
              </a:rPr>
              <a:t>Pronóstico de número de días con condiciones favorables para roya de la hoja de trigo</a:t>
            </a:r>
            <a:r>
              <a:rPr lang="es-MX" sz="2800" dirty="0" smtClean="0">
                <a:solidFill>
                  <a:srgbClr val="FF0000"/>
                </a:solidFill>
              </a:rPr>
              <a:t>*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2189" y="5478114"/>
            <a:ext cx="4998128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FF0000"/>
                </a:solidFill>
              </a:rPr>
              <a:t>*</a:t>
            </a:r>
            <a:r>
              <a:rPr lang="es-MX" sz="1600" i="1" dirty="0" smtClean="0">
                <a:solidFill>
                  <a:schemeClr val="tx1"/>
                </a:solidFill>
              </a:rPr>
              <a:t>Mapa disponible en el sitio web de </a:t>
            </a:r>
            <a:r>
              <a:rPr lang="es-MX" sz="1600" i="1" dirty="0" err="1" smtClean="0">
                <a:solidFill>
                  <a:schemeClr val="tx1"/>
                </a:solidFill>
              </a:rPr>
              <a:t>simroya</a:t>
            </a:r>
            <a:r>
              <a:rPr lang="es-MX" sz="1600" i="1" dirty="0" smtClean="0">
                <a:solidFill>
                  <a:schemeClr val="tx1"/>
                </a:solidFill>
              </a:rPr>
              <a:t> del </a:t>
            </a:r>
            <a:r>
              <a:rPr lang="es-MX" sz="1600" i="1" dirty="0">
                <a:solidFill>
                  <a:schemeClr val="tx1"/>
                </a:solidFill>
              </a:rPr>
              <a:t>SIAFESON (http://</a:t>
            </a:r>
            <a:r>
              <a:rPr lang="es-MX" sz="1600" i="1" dirty="0" smtClean="0">
                <a:solidFill>
                  <a:schemeClr val="tx1"/>
                </a:solidFill>
              </a:rPr>
              <a:t>www.siafeson.com/simroya.php)</a:t>
            </a:r>
            <a:endParaRPr lang="es-MX" sz="1600" i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560173" y="2677298"/>
            <a:ext cx="4283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Durante el período del 10 al 16 de febrero de 2016 se espera un día con condiciones favorables al oeste de </a:t>
            </a:r>
            <a:r>
              <a:rPr lang="es-MX" dirty="0" err="1" smtClean="0"/>
              <a:t>Sahuaral</a:t>
            </a:r>
            <a:r>
              <a:rPr lang="es-MX" dirty="0" smtClean="0"/>
              <a:t> de Otero.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3243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851394" y="6134018"/>
            <a:ext cx="6006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 smtClean="0"/>
              <a:t>Cantidad de minutos con temperaturas de 0° C o menos el día tres de febrero de 2016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57453" y="406504"/>
            <a:ext cx="55113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>
                <a:solidFill>
                  <a:srgbClr val="FF3300"/>
                </a:solidFill>
              </a:rPr>
              <a:t>Duración de las heladas meteorológicas el día tres de febrero de 2016.</a:t>
            </a:r>
            <a:endParaRPr lang="es-MX" sz="2600" dirty="0">
              <a:solidFill>
                <a:srgbClr val="FF33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1394" y="533504"/>
            <a:ext cx="6006751" cy="550402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7453" y="3299605"/>
            <a:ext cx="5344357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En las zonas agrícolas la mayor cantidad de minutos por debajo de los cero grados centígrados ocurrió en </a:t>
            </a:r>
            <a:r>
              <a:rPr lang="es-MX" sz="1600" dirty="0" err="1" smtClean="0"/>
              <a:t>Sonoyta</a:t>
            </a:r>
            <a:r>
              <a:rPr lang="es-MX" sz="1600" dirty="0" smtClean="0"/>
              <a:t> (hasta 530 minutos, es decir casi nueve horas). </a:t>
            </a:r>
            <a:r>
              <a:rPr lang="es-MX" sz="1600" dirty="0" err="1" smtClean="0"/>
              <a:t>Tambien</a:t>
            </a:r>
            <a:r>
              <a:rPr lang="es-MX" sz="1600" dirty="0" smtClean="0"/>
              <a:t> resaltan los casos de la estación Las Treinta de Guaymas - Empalme (160 min.) y en la estación </a:t>
            </a:r>
            <a:r>
              <a:rPr lang="es-MX" sz="1600" dirty="0" err="1" smtClean="0"/>
              <a:t>Capetamaya</a:t>
            </a:r>
            <a:r>
              <a:rPr lang="es-MX" sz="1600" dirty="0" smtClean="0"/>
              <a:t> (-1.1 °C) </a:t>
            </a:r>
            <a:r>
              <a:rPr lang="es-MX" sz="1600" dirty="0" smtClean="0"/>
              <a:t>del Valle del Mayo (110 min.)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 smtClean="0"/>
              <a:t>El resto de las estaciones de las zonas agrícolas estuvieron por debajo de los cero grados centígrados entre 10 y 80 minutos.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57453" y="1699166"/>
            <a:ext cx="534435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Se presentaron heladas meteorológicas en las zonas agrícolas de Caborca, </a:t>
            </a:r>
            <a:r>
              <a:rPr lang="es-MX" sz="1600" dirty="0" err="1" smtClean="0"/>
              <a:t>Sonoyta</a:t>
            </a:r>
            <a:r>
              <a:rPr lang="es-MX" sz="1600" dirty="0" smtClean="0"/>
              <a:t>, Hermosillo y en una o dos estaciones de San Luis Río Colorado, Guaymas-Empalme y Valle del Mayo</a:t>
            </a:r>
            <a:endParaRPr lang="es-MX" sz="1600" dirty="0"/>
          </a:p>
        </p:txBody>
      </p:sp>
      <p:pic>
        <p:nvPicPr>
          <p:cNvPr id="9" name="Imagen 8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114" y="114650"/>
            <a:ext cx="772076" cy="32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0384" y="30073"/>
            <a:ext cx="406248" cy="469285"/>
          </a:xfrm>
          <a:prstGeom prst="rect">
            <a:avLst/>
          </a:prstGeom>
        </p:spPr>
      </p:pic>
      <p:pic>
        <p:nvPicPr>
          <p:cNvPr id="14" name="Imagen 13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736" y="29084"/>
            <a:ext cx="473274" cy="4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07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507" y="1067877"/>
            <a:ext cx="5652611" cy="499643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84507" y="279504"/>
            <a:ext cx="931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rgbClr val="FF3300"/>
                </a:solidFill>
              </a:rPr>
              <a:t>En las zonas agrícolas la extensión y la duración de las heladas meteorológicas ocurridas el día tres de febrero no son comparables con las del pasado 27 de diciembre.</a:t>
            </a:r>
            <a:endParaRPr lang="es-MX" sz="2000" dirty="0">
              <a:solidFill>
                <a:srgbClr val="FF33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4586" y="1104643"/>
            <a:ext cx="5412677" cy="49596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411586" y="6181564"/>
            <a:ext cx="5412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 smtClean="0"/>
              <a:t>Cantidad de minutos con temperaturas de 0° C o menos el día tres de febrero de 2016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84507" y="6181564"/>
            <a:ext cx="565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 smtClean="0"/>
              <a:t>Cantidad de minutos con temperaturas de 0° C o menos el día 27 de diciembre de 2015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74703" y="5157927"/>
            <a:ext cx="25390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27 de diciembre de 2015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451910" y="5157927"/>
            <a:ext cx="22748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03 de febrero de 2016</a:t>
            </a:r>
            <a:endParaRPr lang="es-MX" dirty="0"/>
          </a:p>
        </p:txBody>
      </p:sp>
      <p:pic>
        <p:nvPicPr>
          <p:cNvPr id="12" name="Imagen 11" descr="C:\Users\Alex\Desktop\sweb_remas\logo_remas\logo_remas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7114" y="114650"/>
            <a:ext cx="772076" cy="32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24 Imagen" descr="CESAVE logo 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1384" y="30073"/>
            <a:ext cx="406248" cy="469285"/>
          </a:xfrm>
          <a:prstGeom prst="rect">
            <a:avLst/>
          </a:prstGeom>
        </p:spPr>
      </p:pic>
      <p:pic>
        <p:nvPicPr>
          <p:cNvPr id="14" name="Imagen 13" descr="K:\work_siafeson\Logos\Sin título-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0736" y="29084"/>
            <a:ext cx="473274" cy="4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3607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32932" y="1720684"/>
            <a:ext cx="4992370" cy="4377055"/>
            <a:chOff x="1057087" y="1568946"/>
            <a:chExt cx="4992370" cy="4377055"/>
          </a:xfrm>
        </p:grpSpPr>
        <p:pic>
          <p:nvPicPr>
            <p:cNvPr id="4" name="Imagen 3" descr="C:\Users\Alex\AppData\Roaming\Skype\susana.dom\media_messaging\media_cache_v2\^1E95EE60169B4AE157D8FE112DF5E4A0356DA0F4C844A152AB^pimgpsh_fullsize_distr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112" y="1568946"/>
              <a:ext cx="4665345" cy="437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4" descr="C:\Users\Alex\AppData\Roaming\Skype\susana.dom\media_messaging\media_cache_v2\^38FEC43DE6C490B41F40CE935B58D77F66B53C046A428D3B6E^pimgpsh_fullsize_distr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087" y="2168359"/>
              <a:ext cx="327025" cy="36753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upo 8"/>
          <p:cNvGrpSpPr/>
          <p:nvPr/>
        </p:nvGrpSpPr>
        <p:grpSpPr>
          <a:xfrm>
            <a:off x="6587360" y="1725674"/>
            <a:ext cx="4950219" cy="4499065"/>
            <a:chOff x="6333360" y="1344674"/>
            <a:chExt cx="4950219" cy="449906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1892" y="1344674"/>
              <a:ext cx="4791687" cy="4499065"/>
            </a:xfrm>
            <a:prstGeom prst="rect">
              <a:avLst/>
            </a:prstGeom>
          </p:spPr>
        </p:pic>
        <p:pic>
          <p:nvPicPr>
            <p:cNvPr id="8" name="Imagen 7" descr="C:\Users\Alex\AppData\Roaming\Skype\susana.dom\media_messaging\media_cache_v2\^38FEC43DE6C490B41F40CE935B58D77F66B53C046A428D3B6E^pimgpsh_fullsize_distr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360" y="2066097"/>
              <a:ext cx="317064" cy="3548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CuadroTexto 9"/>
          <p:cNvSpPr txBox="1"/>
          <p:nvPr/>
        </p:nvSpPr>
        <p:spPr>
          <a:xfrm>
            <a:off x="365463" y="222299"/>
            <a:ext cx="71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rgbClr val="FF3300"/>
                </a:solidFill>
              </a:rPr>
              <a:t>Sin embargo la intensidad de las bajas temperaturas del día tres de febrero si fue mayor en las zonas </a:t>
            </a:r>
            <a:r>
              <a:rPr lang="es-MX" sz="2000" dirty="0" smtClean="0">
                <a:solidFill>
                  <a:srgbClr val="FF3300"/>
                </a:solidFill>
              </a:rPr>
              <a:t>serranas.</a:t>
            </a:r>
            <a:endParaRPr lang="es-MX" sz="2000" dirty="0">
              <a:solidFill>
                <a:srgbClr val="FF33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525086" y="6301134"/>
            <a:ext cx="548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 smtClean="0"/>
              <a:t>Temperaturas mínimas registradas el miércoles tres de febrero de 2016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5463" y="6301134"/>
            <a:ext cx="561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 smtClean="0"/>
              <a:t>Temperaturas mínimas registradas el domingo 27 de diciembre de 2015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7199" y="511637"/>
            <a:ext cx="3529013" cy="1578769"/>
          </a:xfrm>
          <a:prstGeom prst="rect">
            <a:avLst/>
          </a:prstGeom>
        </p:spPr>
      </p:pic>
      <p:pic>
        <p:nvPicPr>
          <p:cNvPr id="14" name="Imagen 13" descr="C:\Users\Alex\Desktop\sweb_remas\logo_remas\logo_remas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114" y="114650"/>
            <a:ext cx="772076" cy="32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24 Imagen" descr="CESAVE logo 1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0384" y="30073"/>
            <a:ext cx="406248" cy="469285"/>
          </a:xfrm>
          <a:prstGeom prst="rect">
            <a:avLst/>
          </a:prstGeom>
        </p:spPr>
      </p:pic>
      <p:pic>
        <p:nvPicPr>
          <p:cNvPr id="16" name="Imagen 15" descr="K:\work_siafeson\Logos\Sin título-2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736" y="29084"/>
            <a:ext cx="473274" cy="4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906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50414" y="340860"/>
            <a:ext cx="473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3300"/>
                </a:solidFill>
              </a:rPr>
              <a:t>¿Se reportaron daños a cultivos?</a:t>
            </a:r>
            <a:endParaRPr lang="es-MX" sz="2400" dirty="0">
              <a:solidFill>
                <a:srgbClr val="FF33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4186" y="985421"/>
            <a:ext cx="1162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Si. Algunos cultivos afectados pero sin duda en menor medida que en las heladas de los días 27 y 28 de diciembre de 2015.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45" y="2549833"/>
            <a:ext cx="5667375" cy="13144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1245" y="1997476"/>
            <a:ext cx="566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i="1" dirty="0" smtClean="0"/>
              <a:t>Número de predios y total de superficie (ha) con daño reportada por las Juntas Locales de Sanidad Vegetal a causa de las bajas temperaturas del día tres de febrero de 20160</a:t>
            </a:r>
            <a:r>
              <a:rPr lang="es-MX" sz="1200" b="1" i="1" dirty="0" smtClean="0">
                <a:solidFill>
                  <a:srgbClr val="FF0000"/>
                </a:solidFill>
              </a:rPr>
              <a:t>*</a:t>
            </a:r>
            <a:endParaRPr lang="es-MX" sz="1200" b="1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039993" y="3157685"/>
            <a:ext cx="424352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Durante el evento de diciembre se reportaron mas zonas con daños con un total de 27,758 ha afectadas.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900356" y="4208015"/>
            <a:ext cx="50691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El cultivo con mayor superficie afectada fue la papa.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6120" y="5394383"/>
            <a:ext cx="5397621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FF0000"/>
                </a:solidFill>
              </a:rPr>
              <a:t>*</a:t>
            </a:r>
            <a:r>
              <a:rPr lang="es-MX" sz="1600" i="1" dirty="0" smtClean="0">
                <a:solidFill>
                  <a:schemeClr val="tx1"/>
                </a:solidFill>
              </a:rPr>
              <a:t>Tabla tomada del nuevo apartado de Informes de la sección Productos </a:t>
            </a:r>
            <a:r>
              <a:rPr lang="es-MX" sz="1600" i="1" dirty="0">
                <a:solidFill>
                  <a:schemeClr val="tx1"/>
                </a:solidFill>
              </a:rPr>
              <a:t>d</a:t>
            </a:r>
            <a:r>
              <a:rPr lang="es-MX" sz="1600" i="1" dirty="0" smtClean="0">
                <a:solidFill>
                  <a:schemeClr val="tx1"/>
                </a:solidFill>
              </a:rPr>
              <a:t>el sitio </a:t>
            </a:r>
            <a:r>
              <a:rPr lang="es-MX" sz="1600" i="1" dirty="0">
                <a:solidFill>
                  <a:schemeClr val="tx1"/>
                </a:solidFill>
              </a:rPr>
              <a:t>web </a:t>
            </a:r>
            <a:r>
              <a:rPr lang="es-MX" sz="1600" i="1" dirty="0" smtClean="0">
                <a:solidFill>
                  <a:schemeClr val="tx1"/>
                </a:solidFill>
              </a:rPr>
              <a:t>REMAS</a:t>
            </a:r>
          </a:p>
          <a:p>
            <a:pPr algn="just"/>
            <a:r>
              <a:rPr lang="es-MX" sz="1600" i="1" dirty="0" smtClean="0">
                <a:solidFill>
                  <a:schemeClr val="tx1"/>
                </a:solidFill>
              </a:rPr>
              <a:t>(</a:t>
            </a:r>
            <a:r>
              <a:rPr lang="es-MX" sz="1600" i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i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s-MX" sz="1600" i="1" dirty="0" smtClean="0">
                <a:solidFill>
                  <a:schemeClr val="tx1"/>
                </a:solidFill>
                <a:hlinkClick r:id="rId3"/>
              </a:rPr>
              <a:t>www.siafeson.com/remas/index.php/informe/eventos</a:t>
            </a:r>
            <a:r>
              <a:rPr lang="es-MX" sz="1600" i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2" name="Imagen 11" descr="C:\Users\Alex\Desktop\sweb_remas\logo_remas\logo_remas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114" y="241650"/>
            <a:ext cx="772076" cy="32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24 Imagen" descr="CESAVE logo 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0384" y="157073"/>
            <a:ext cx="406248" cy="469285"/>
          </a:xfrm>
          <a:prstGeom prst="rect">
            <a:avLst/>
          </a:prstGeom>
        </p:spPr>
      </p:pic>
      <p:pic>
        <p:nvPicPr>
          <p:cNvPr id="14" name="Imagen 13" descr="K:\work_siafeson\Logos\Sin título-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736" y="156084"/>
            <a:ext cx="473274" cy="4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891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8993" y="2604666"/>
            <a:ext cx="1093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solidFill>
                  <a:srgbClr val="FF3300"/>
                </a:solidFill>
              </a:rPr>
              <a:t>¿Y con todo esto cómo van las horas frío?</a:t>
            </a:r>
            <a:endParaRPr lang="es-MX" sz="4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5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08" y="897219"/>
            <a:ext cx="11657142" cy="5180952"/>
          </a:xfrm>
          <a:prstGeom prst="rect">
            <a:avLst/>
          </a:prstGeom>
        </p:spPr>
      </p:pic>
      <p:pic>
        <p:nvPicPr>
          <p:cNvPr id="3" name="Imagen 2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114" y="114650"/>
            <a:ext cx="772076" cy="32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0384" y="30073"/>
            <a:ext cx="406248" cy="469285"/>
          </a:xfrm>
          <a:prstGeom prst="rect">
            <a:avLst/>
          </a:prstGeom>
        </p:spPr>
      </p:pic>
      <p:pic>
        <p:nvPicPr>
          <p:cNvPr id="6" name="Imagen 5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736" y="29084"/>
            <a:ext cx="473274" cy="4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7603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19112</TotalTime>
  <Words>1496</Words>
  <Application>Microsoft Office PowerPoint</Application>
  <PresentationFormat>Personalizado</PresentationFormat>
  <Paragraphs>252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Condiciones meteorológicas esperadas para Sonora</vt:lpstr>
      <vt:lpstr>Diapositiva 30</vt:lpstr>
      <vt:lpstr>Diapositiva 31</vt:lpstr>
      <vt:lpstr>Diapositiva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Condiciones meteorológicas esperadas</dc:title>
  <dc:creator>Alex</dc:creator>
  <cp:lastModifiedBy>Alejandro</cp:lastModifiedBy>
  <cp:revision>320</cp:revision>
  <dcterms:created xsi:type="dcterms:W3CDTF">2015-03-12T17:24:05Z</dcterms:created>
  <dcterms:modified xsi:type="dcterms:W3CDTF">2016-02-11T20:07:24Z</dcterms:modified>
</cp:coreProperties>
</file>